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0" r:id="rId5"/>
    <p:sldId id="262" r:id="rId6"/>
    <p:sldId id="270" r:id="rId7"/>
    <p:sldId id="269" r:id="rId8"/>
    <p:sldId id="272" r:id="rId9"/>
    <p:sldId id="271" r:id="rId10"/>
  </p:sldIdLst>
  <p:sldSz cx="18288000" cy="10287000"/>
  <p:notesSz cx="9144000" cy="6858000"/>
  <p:embeddedFontLst>
    <p:embeddedFont>
      <p:font typeface="Abadi Extra Light" panose="020B0204020104020204" pitchFamily="34" charset="0"/>
      <p:regular r:id="rId11"/>
    </p:embeddedFont>
    <p:embeddedFont>
      <p:font typeface="Amasis MT Pro Black" panose="02040A04050005020304" pitchFamily="18" charset="0"/>
      <p:bold r:id="rId12"/>
      <p:boldItalic r:id="rId13"/>
    </p:embeddedFont>
    <p:embeddedFont>
      <p:font typeface="Freestyle Script" panose="030804020302050B0404" pitchFamily="66" charset="0"/>
      <p:regular r:id="rId14"/>
    </p:embeddedFont>
    <p:embeddedFont>
      <p:font typeface="Open Sans" panose="020B0606030504020204" pitchFamily="34" charset="0"/>
      <p:regular r:id="rId15"/>
      <p:bold r:id="rId16"/>
      <p:italic r:id="rId17"/>
      <p:boldItalic r:id="rId18"/>
    </p:embeddedFont>
    <p:embeddedFont>
      <p:font typeface="Poppins Heavy" panose="020B0604020202020204" charset="0"/>
      <p:regular r:id="rId19"/>
    </p:embeddedFont>
    <p:embeddedFont>
      <p:font typeface="Poppins Medium" panose="00000600000000000000" pitchFamily="2" charset="0"/>
      <p:regular r:id="rId20"/>
      <p:italic r:id="rId21"/>
    </p:embeddedFont>
    <p:embeddedFont>
      <p:font typeface="Poppins Ultra-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mell-base.uce.auburn.edu/wconnect/CourseStatus.awp?course=C260327" TargetMode="External"/><Relationship Id="rId2" Type="http://schemas.openxmlformats.org/officeDocument/2006/relationships/hyperlink" Target="https://auburn.qualtrics.com/jfe/form/SV_2boPIS1xFf8yLXM" TargetMode="External"/><Relationship Id="rId1" Type="http://schemas.openxmlformats.org/officeDocument/2006/relationships/slideLayout" Target="../slideLayouts/slideLayout7.xml"/><Relationship Id="rId4" Type="http://schemas.openxmlformats.org/officeDocument/2006/relationships/hyperlink" Target="https://be.synxis.com/?adult=1&amp;arrive=2026-03-26&amp;chain=10237&amp;child=0&amp;currency=USD&amp;depart=2026-03-29&amp;group=260325NCNA&amp;hotel=75989&amp;level=hotel&amp;locale=en-US&amp;productcurrency=USD&amp;rooms=1"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mell-base.uce.auburn.edu/wconnect/CourseStatus.awp?course=C260327B&amp;Publish=ANYWA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415947" y="2336696"/>
            <a:ext cx="5805876" cy="5532824"/>
            <a:chOff x="0" y="0"/>
            <a:chExt cx="852913" cy="812800"/>
          </a:xfrm>
          <a:blipFill dpi="0" rotWithShape="1">
            <a:blip r:embed="rId4">
              <a:extLst>
                <a:ext uri="{28A0092B-C50C-407E-A947-70E740481C1C}">
                  <a14:useLocalDpi xmlns:a14="http://schemas.microsoft.com/office/drawing/2010/main" val="0"/>
                </a:ext>
              </a:extLst>
            </a:blip>
            <a:srcRect/>
            <a:stretch>
              <a:fillRect/>
            </a:stretch>
          </a:blipFill>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grpFill/>
          </p:spPr>
          <p:txBody>
            <a:bodyPr/>
            <a:lstStyle/>
            <a:p>
              <a:endParaRPr lang="en-US"/>
            </a:p>
          </p:txBody>
        </p:sp>
        <p:sp>
          <p:nvSpPr>
            <p:cNvPr id="9" name="TextBox 9"/>
            <p:cNvSpPr txBox="1"/>
            <p:nvPr/>
          </p:nvSpPr>
          <p:spPr>
            <a:xfrm>
              <a:off x="79961" y="19050"/>
              <a:ext cx="692992" cy="717550"/>
            </a:xfrm>
            <a:prstGeom prst="rect">
              <a:avLst/>
            </a:prstGeom>
            <a:grpFill/>
          </p:spPr>
          <p:txBody>
            <a:bodyPr lIns="50800" tIns="50800" rIns="50800" bIns="50800" rtlCol="0" anchor="ctr"/>
            <a:lstStyle/>
            <a:p>
              <a:pPr algn="ctr">
                <a:lnSpc>
                  <a:spcPts val="2659"/>
                </a:lnSpc>
              </a:pPr>
              <a:endParaRPr/>
            </a:p>
          </p:txBody>
        </p:sp>
      </p:grpSp>
      <p:sp>
        <p:nvSpPr>
          <p:cNvPr id="12" name="Freeform 12"/>
          <p:cNvSpPr/>
          <p:nvPr/>
        </p:nvSpPr>
        <p:spPr>
          <a:xfrm rot="-10800000">
            <a:off x="4397478" y="780060"/>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33" name="Freeform 33"/>
          <p:cNvSpPr/>
          <p:nvPr/>
        </p:nvSpPr>
        <p:spPr>
          <a:xfrm>
            <a:off x="1943524" y="9110763"/>
            <a:ext cx="9897851" cy="1115758"/>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ctr"/>
            <a:r>
              <a:rPr lang="en-US" sz="4800" dirty="0">
                <a:solidFill>
                  <a:schemeClr val="bg1"/>
                </a:solidFill>
                <a:latin typeface="Abadi Extra Light" panose="020B0204020104020204" pitchFamily="34" charset="0"/>
              </a:rPr>
              <a:t>Presented by NCNAC</a:t>
            </a:r>
          </a:p>
        </p:txBody>
      </p:sp>
      <p:sp>
        <p:nvSpPr>
          <p:cNvPr id="34" name="TextBox 34"/>
          <p:cNvSpPr txBox="1"/>
          <p:nvPr/>
        </p:nvSpPr>
        <p:spPr>
          <a:xfrm>
            <a:off x="9416577" y="1371467"/>
            <a:ext cx="8046659" cy="3770263"/>
          </a:xfrm>
          <a:prstGeom prst="rect">
            <a:avLst/>
          </a:prstGeom>
        </p:spPr>
        <p:txBody>
          <a:bodyPr lIns="0" tIns="0" rIns="0" bIns="0" rtlCol="0" anchor="t">
            <a:spAutoFit/>
          </a:bodyPr>
          <a:lstStyle/>
          <a:p>
            <a:pPr algn="ctr">
              <a:lnSpc>
                <a:spcPts val="9839"/>
              </a:lnSpc>
            </a:pPr>
            <a:r>
              <a:rPr lang="en-US" sz="9600" dirty="0">
                <a:solidFill>
                  <a:schemeClr val="accent6"/>
                </a:solidFill>
                <a:latin typeface="Amasis MT Pro Black" panose="02040A04050005020304" pitchFamily="18" charset="0"/>
                <a:ea typeface="Poppins Bold"/>
                <a:cs typeface="Poppins Bold"/>
                <a:sym typeface="Poppins Bold"/>
              </a:rPr>
              <a:t>2026 </a:t>
            </a:r>
          </a:p>
          <a:p>
            <a:pPr algn="ctr">
              <a:lnSpc>
                <a:spcPts val="9839"/>
              </a:lnSpc>
            </a:pPr>
            <a:r>
              <a:rPr lang="en-US" sz="9600" dirty="0">
                <a:solidFill>
                  <a:schemeClr val="accent6"/>
                </a:solidFill>
                <a:latin typeface="Amasis MT Pro Black" panose="02040A04050005020304" pitchFamily="18" charset="0"/>
                <a:ea typeface="Poppins Bold"/>
                <a:cs typeface="Poppins Bold"/>
                <a:sym typeface="Poppins Bold"/>
              </a:rPr>
              <a:t>Compass Conference</a:t>
            </a:r>
          </a:p>
        </p:txBody>
      </p:sp>
      <p:sp>
        <p:nvSpPr>
          <p:cNvPr id="40" name="TextBox 39">
            <a:extLst>
              <a:ext uri="{FF2B5EF4-FFF2-40B4-BE49-F238E27FC236}">
                <a16:creationId xmlns:a16="http://schemas.microsoft.com/office/drawing/2014/main" id="{4580F65E-0A27-B023-5D6E-75395879A45D}"/>
              </a:ext>
            </a:extLst>
          </p:cNvPr>
          <p:cNvSpPr txBox="1"/>
          <p:nvPr/>
        </p:nvSpPr>
        <p:spPr>
          <a:xfrm>
            <a:off x="9343804" y="5407615"/>
            <a:ext cx="8319236" cy="923330"/>
          </a:xfrm>
          <a:prstGeom prst="rect">
            <a:avLst/>
          </a:prstGeom>
          <a:noFill/>
        </p:spPr>
        <p:txBody>
          <a:bodyPr wrap="square" rtlCol="0">
            <a:spAutoFit/>
          </a:bodyPr>
          <a:lstStyle/>
          <a:p>
            <a:pPr algn="ctr"/>
            <a:r>
              <a:rPr lang="en-US" sz="5400" dirty="0">
                <a:solidFill>
                  <a:schemeClr val="accent1">
                    <a:lumMod val="60000"/>
                    <a:lumOff val="40000"/>
                  </a:schemeClr>
                </a:solidFill>
                <a:latin typeface="Freestyle Script" panose="030804020302050B0404" pitchFamily="66" charset="0"/>
              </a:rPr>
              <a:t>Navigating the Nursing Education Landscape</a:t>
            </a:r>
          </a:p>
        </p:txBody>
      </p:sp>
      <p:sp>
        <p:nvSpPr>
          <p:cNvPr id="41" name="TextBox 40">
            <a:extLst>
              <a:ext uri="{FF2B5EF4-FFF2-40B4-BE49-F238E27FC236}">
                <a16:creationId xmlns:a16="http://schemas.microsoft.com/office/drawing/2014/main" id="{8F3019ED-E9E0-C5CF-FD99-6A73654C40A7}"/>
              </a:ext>
            </a:extLst>
          </p:cNvPr>
          <p:cNvSpPr txBox="1"/>
          <p:nvPr/>
        </p:nvSpPr>
        <p:spPr>
          <a:xfrm>
            <a:off x="11582400" y="6667500"/>
            <a:ext cx="4392637" cy="2554545"/>
          </a:xfrm>
          <a:prstGeom prst="rect">
            <a:avLst/>
          </a:prstGeom>
          <a:noFill/>
        </p:spPr>
        <p:txBody>
          <a:bodyPr wrap="square" rtlCol="0">
            <a:spAutoFit/>
          </a:bodyPr>
          <a:lstStyle/>
          <a:p>
            <a:pPr algn="ctr"/>
            <a:r>
              <a:rPr lang="en-US" sz="3200" dirty="0">
                <a:solidFill>
                  <a:srgbClr val="FFC000"/>
                </a:solidFill>
                <a:latin typeface="Amasis MT Pro Black" panose="02040A04050005020304" pitchFamily="18" charset="0"/>
              </a:rPr>
              <a:t>March 27-29, 2026</a:t>
            </a:r>
          </a:p>
          <a:p>
            <a:pPr algn="ctr"/>
            <a:r>
              <a:rPr lang="en-US" sz="3200" dirty="0">
                <a:solidFill>
                  <a:srgbClr val="FFC000"/>
                </a:solidFill>
                <a:latin typeface="Amasis MT Pro Black" panose="02040A04050005020304" pitchFamily="18" charset="0"/>
              </a:rPr>
              <a:t>The Hotel at Auburn University and Dixon Conference Center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59591" y="1580478"/>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D6801C"/>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835684" y="632115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5745960" y="2594986"/>
            <a:ext cx="13583489"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D6801C"/>
            </a:solidFill>
          </p:spPr>
          <p:txBody>
            <a:bodyPr/>
            <a:lstStyle/>
            <a:p>
              <a:endParaRPr lang="en-US"/>
            </a:p>
          </p:txBody>
        </p:sp>
        <p:sp>
          <p:nvSpPr>
            <p:cNvPr id="13" name="TextBox 13"/>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813878" y="832979"/>
            <a:ext cx="13335000" cy="1231363"/>
          </a:xfrm>
          <a:prstGeom prst="rect">
            <a:avLst/>
          </a:prstGeom>
        </p:spPr>
        <p:txBody>
          <a:bodyPr wrap="square" lIns="0" tIns="0" rIns="0" bIns="0" rtlCol="0" anchor="t">
            <a:spAutoFit/>
          </a:bodyPr>
          <a:lstStyle/>
          <a:p>
            <a:pPr algn="r">
              <a:lnSpc>
                <a:spcPts val="10134"/>
              </a:lnSpc>
              <a:spcBef>
                <a:spcPct val="0"/>
              </a:spcBef>
            </a:pPr>
            <a:r>
              <a:rPr lang="en-US" sz="7238" dirty="0">
                <a:solidFill>
                  <a:srgbClr val="D6801C"/>
                </a:solidFill>
                <a:latin typeface="Poppins Ultra-Bold"/>
                <a:ea typeface="Poppins Ultra-Bold"/>
                <a:cs typeface="Poppins Ultra-Bold"/>
                <a:sym typeface="Poppins Ultra-Bold"/>
              </a:rPr>
              <a:t>NCNAC Vision And Mission</a:t>
            </a:r>
          </a:p>
        </p:txBody>
      </p:sp>
      <p:grpSp>
        <p:nvGrpSpPr>
          <p:cNvPr id="15" name="Group 15"/>
          <p:cNvGrpSpPr/>
          <p:nvPr/>
        </p:nvGrpSpPr>
        <p:grpSpPr>
          <a:xfrm>
            <a:off x="4639207" y="2059539"/>
            <a:ext cx="2213507" cy="2213507"/>
            <a:chOff x="0" y="0"/>
            <a:chExt cx="812800" cy="812800"/>
          </a:xfrm>
        </p:grpSpPr>
        <p:sp>
          <p:nvSpPr>
            <p:cNvPr id="16" name="Freeform 16"/>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txBody>
            <a:bodyPr/>
            <a:lstStyle/>
            <a:p>
              <a:endParaRPr lang="en-US"/>
            </a:p>
          </p:txBody>
        </p:sp>
        <p:sp>
          <p:nvSpPr>
            <p:cNvPr id="17" name="TextBox 1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5745960" y="6189110"/>
            <a:ext cx="13583489" cy="1142614"/>
            <a:chOff x="0" y="0"/>
            <a:chExt cx="3049338" cy="256504"/>
          </a:xfrm>
        </p:grpSpPr>
        <p:sp>
          <p:nvSpPr>
            <p:cNvPr id="19" name="Freeform 19"/>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D6801C"/>
            </a:solidFill>
          </p:spPr>
          <p:txBody>
            <a:bodyPr/>
            <a:lstStyle/>
            <a:p>
              <a:endParaRPr lang="en-US"/>
            </a:p>
          </p:txBody>
        </p:sp>
        <p:sp>
          <p:nvSpPr>
            <p:cNvPr id="20" name="TextBox 20"/>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4639207" y="5653663"/>
            <a:ext cx="2213507" cy="2213507"/>
            <a:chOff x="0" y="0"/>
            <a:chExt cx="812800" cy="812800"/>
          </a:xfrm>
        </p:grpSpPr>
        <p:sp>
          <p:nvSpPr>
            <p:cNvPr id="22" name="Freeform 22"/>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txBody>
            <a:bodyPr/>
            <a:lstStyle/>
            <a:p>
              <a:endParaRPr lang="en-US"/>
            </a:p>
          </p:txBody>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24" name="Freeform 24"/>
          <p:cNvSpPr/>
          <p:nvPr/>
        </p:nvSpPr>
        <p:spPr>
          <a:xfrm>
            <a:off x="5238526" y="2502694"/>
            <a:ext cx="1014868" cy="1234906"/>
          </a:xfrm>
          <a:custGeom>
            <a:avLst/>
            <a:gdLst/>
            <a:ahLst/>
            <a:cxnLst/>
            <a:rect l="l" t="t" r="r" b="b"/>
            <a:pathLst>
              <a:path w="1014868" h="1234906">
                <a:moveTo>
                  <a:pt x="0" y="0"/>
                </a:moveTo>
                <a:lnTo>
                  <a:pt x="1014869" y="0"/>
                </a:lnTo>
                <a:lnTo>
                  <a:pt x="1014869" y="1234906"/>
                </a:lnTo>
                <a:lnTo>
                  <a:pt x="0" y="1234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5352829" y="6259903"/>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TextBox 26"/>
          <p:cNvSpPr txBox="1"/>
          <p:nvPr/>
        </p:nvSpPr>
        <p:spPr>
          <a:xfrm>
            <a:off x="7045361" y="2603157"/>
            <a:ext cx="4436017" cy="973871"/>
          </a:xfrm>
          <a:prstGeom prst="rect">
            <a:avLst/>
          </a:prstGeom>
        </p:spPr>
        <p:txBody>
          <a:bodyPr lIns="0" tIns="0" rIns="0" bIns="0" rtlCol="0" anchor="t">
            <a:spAutoFit/>
          </a:bodyPr>
          <a:lstStyle/>
          <a:p>
            <a:pPr algn="just">
              <a:lnSpc>
                <a:spcPts val="7637"/>
              </a:lnSpc>
              <a:spcBef>
                <a:spcPct val="0"/>
              </a:spcBef>
            </a:pPr>
            <a:r>
              <a:rPr lang="en-US" sz="5455" dirty="0">
                <a:solidFill>
                  <a:srgbClr val="FFFFFF"/>
                </a:solidFill>
                <a:latin typeface="Poppins Medium"/>
                <a:ea typeface="Poppins Medium"/>
                <a:cs typeface="Poppins Medium"/>
                <a:sym typeface="Poppins Medium"/>
              </a:rPr>
              <a:t>Our Vision</a:t>
            </a:r>
          </a:p>
        </p:txBody>
      </p:sp>
      <p:sp>
        <p:nvSpPr>
          <p:cNvPr id="27" name="TextBox 27"/>
          <p:cNvSpPr txBox="1"/>
          <p:nvPr/>
        </p:nvSpPr>
        <p:spPr>
          <a:xfrm>
            <a:off x="7045361" y="6197281"/>
            <a:ext cx="4436017" cy="973871"/>
          </a:xfrm>
          <a:prstGeom prst="rect">
            <a:avLst/>
          </a:prstGeom>
        </p:spPr>
        <p:txBody>
          <a:bodyPr lIns="0" tIns="0" rIns="0" bIns="0" rtlCol="0" anchor="t">
            <a:spAutoFit/>
          </a:bodyPr>
          <a:lstStyle/>
          <a:p>
            <a:pPr algn="just">
              <a:lnSpc>
                <a:spcPts val="7637"/>
              </a:lnSpc>
              <a:spcBef>
                <a:spcPct val="0"/>
              </a:spcBef>
            </a:pPr>
            <a:r>
              <a:rPr lang="en-US" sz="5455" dirty="0">
                <a:solidFill>
                  <a:srgbClr val="FFFFFF"/>
                </a:solidFill>
                <a:latin typeface="Poppins Medium"/>
                <a:ea typeface="Poppins Medium"/>
                <a:cs typeface="Poppins Medium"/>
                <a:sym typeface="Poppins Medium"/>
              </a:rPr>
              <a:t>Our Mission</a:t>
            </a:r>
          </a:p>
        </p:txBody>
      </p:sp>
      <p:sp>
        <p:nvSpPr>
          <p:cNvPr id="28" name="TextBox 28"/>
          <p:cNvSpPr txBox="1"/>
          <p:nvPr/>
        </p:nvSpPr>
        <p:spPr>
          <a:xfrm>
            <a:off x="7045361" y="4054222"/>
            <a:ext cx="9836996" cy="698909"/>
          </a:xfrm>
          <a:prstGeom prst="rect">
            <a:avLst/>
          </a:prstGeom>
        </p:spPr>
        <p:txBody>
          <a:bodyPr lIns="0" tIns="0" rIns="0" bIns="0" rtlCol="0" anchor="t">
            <a:spAutoFit/>
          </a:bodyPr>
          <a:lstStyle/>
          <a:p>
            <a:pPr algn="l">
              <a:lnSpc>
                <a:spcPts val="2750"/>
              </a:lnSpc>
              <a:spcBef>
                <a:spcPct val="0"/>
              </a:spcBef>
            </a:pPr>
            <a:r>
              <a:rPr lang="en-US" sz="2000" b="0" i="0" dirty="0">
                <a:solidFill>
                  <a:srgbClr val="333333"/>
                </a:solidFill>
                <a:effectLst/>
                <a:highlight>
                  <a:srgbClr val="FFFFFF"/>
                </a:highlight>
                <a:latin typeface="Open Sans" panose="020B0606030504020204" pitchFamily="34" charset="0"/>
              </a:rPr>
              <a:t>NCNAC advances excellence in nursing academic student support, empowering educators and students to reach their academic and professional goals.</a:t>
            </a:r>
            <a:endParaRPr lang="en-US" sz="1964" dirty="0">
              <a:solidFill>
                <a:srgbClr val="000000"/>
              </a:solidFill>
              <a:latin typeface="Poppins Medium"/>
              <a:ea typeface="Poppins Medium"/>
              <a:cs typeface="Poppins Medium"/>
              <a:sym typeface="Poppins Medium"/>
            </a:endParaRPr>
          </a:p>
        </p:txBody>
      </p:sp>
      <p:sp>
        <p:nvSpPr>
          <p:cNvPr id="29" name="TextBox 29"/>
          <p:cNvSpPr txBox="1"/>
          <p:nvPr/>
        </p:nvSpPr>
        <p:spPr>
          <a:xfrm>
            <a:off x="7045361" y="7678432"/>
            <a:ext cx="9836996" cy="2135200"/>
          </a:xfrm>
          <a:prstGeom prst="rect">
            <a:avLst/>
          </a:prstGeom>
        </p:spPr>
        <p:txBody>
          <a:bodyPr lIns="0" tIns="0" rIns="0" bIns="0" rtlCol="0" anchor="t">
            <a:spAutoFit/>
          </a:bodyPr>
          <a:lstStyle/>
          <a:p>
            <a:pPr algn="l">
              <a:lnSpc>
                <a:spcPts val="2750"/>
              </a:lnSpc>
              <a:spcBef>
                <a:spcPct val="0"/>
              </a:spcBef>
            </a:pPr>
            <a:r>
              <a:rPr lang="en-US" sz="2000" b="0" i="0" dirty="0">
                <a:solidFill>
                  <a:srgbClr val="333333"/>
                </a:solidFill>
                <a:effectLst/>
                <a:highlight>
                  <a:srgbClr val="FFFFFF"/>
                </a:highlight>
                <a:latin typeface="Open Sans" panose="020B0606030504020204" pitchFamily="34" charset="0"/>
              </a:rPr>
              <a:t>To foster nursing education excellence, we dedicate ourselves to empowering students through personalized coaching, innovative teaching methods, and evidence-based practices. By creating a collaborative environment, we create opportunities for students to thrive, embrace lifelong learning, and achieve their full potential. Together, we advance the field of nursing education by promoting research, sharing best practices, and advocating for continuous improvement.</a:t>
            </a:r>
            <a:endParaRPr lang="en-US" sz="1964" dirty="0">
              <a:solidFill>
                <a:srgbClr val="000000"/>
              </a:solidFill>
              <a:latin typeface="Poppins Medium"/>
              <a:ea typeface="Poppins Medium"/>
              <a:cs typeface="Poppins Medium"/>
              <a:sym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3172444" y="114300"/>
            <a:ext cx="11943112" cy="2693045"/>
          </a:xfrm>
          <a:prstGeom prst="rect">
            <a:avLst/>
          </a:prstGeom>
        </p:spPr>
        <p:txBody>
          <a:bodyPr wrap="square" lIns="0" tIns="0" rIns="0" bIns="0" rtlCol="0" anchor="t">
            <a:spAutoFit/>
          </a:bodyPr>
          <a:lstStyle/>
          <a:p>
            <a:pPr algn="ctr">
              <a:lnSpc>
                <a:spcPts val="7002"/>
              </a:lnSpc>
            </a:pPr>
            <a:r>
              <a:rPr lang="en-US" sz="5835" dirty="0">
                <a:solidFill>
                  <a:srgbClr val="D6801C"/>
                </a:solidFill>
                <a:latin typeface="Poppins Ultra-Bold"/>
                <a:ea typeface="Poppins Ultra-Bold"/>
                <a:cs typeface="Poppins Ultra-Bold"/>
                <a:sym typeface="Poppins Ultra-Bold"/>
              </a:rPr>
              <a:t>2026 Conference Schedule</a:t>
            </a:r>
          </a:p>
          <a:p>
            <a:pPr algn="ctr">
              <a:lnSpc>
                <a:spcPts val="7002"/>
              </a:lnSpc>
            </a:pPr>
            <a:r>
              <a:rPr lang="en-US" sz="5835" dirty="0">
                <a:solidFill>
                  <a:srgbClr val="D6801C"/>
                </a:solidFill>
                <a:latin typeface="Poppins Ultra-Bold"/>
                <a:ea typeface="Poppins Ultra-Bold"/>
                <a:cs typeface="Poppins Ultra-Bold"/>
                <a:sym typeface="Poppins Ultra-Bold"/>
              </a:rPr>
              <a:t>March 27-29, 2026</a:t>
            </a:r>
          </a:p>
          <a:p>
            <a:pPr algn="ctr">
              <a:lnSpc>
                <a:spcPts val="7002"/>
              </a:lnSpc>
            </a:pPr>
            <a:r>
              <a:rPr lang="en-US" sz="5835" dirty="0">
                <a:solidFill>
                  <a:srgbClr val="D6801C"/>
                </a:solidFill>
                <a:latin typeface="Poppins Ultra-Bold"/>
                <a:ea typeface="Poppins Ultra-Bold"/>
                <a:cs typeface="Poppins Ultra-Bold"/>
                <a:sym typeface="Poppins Ultra-Bold"/>
              </a:rPr>
              <a:t>Tentative daily schedule</a:t>
            </a:r>
          </a:p>
        </p:txBody>
      </p:sp>
      <p:graphicFrame>
        <p:nvGraphicFramePr>
          <p:cNvPr id="33" name="Table 32">
            <a:extLst>
              <a:ext uri="{FF2B5EF4-FFF2-40B4-BE49-F238E27FC236}">
                <a16:creationId xmlns:a16="http://schemas.microsoft.com/office/drawing/2014/main" id="{01AB5706-8354-BBF9-3249-794F1AFE1F0B}"/>
              </a:ext>
            </a:extLst>
          </p:cNvPr>
          <p:cNvGraphicFramePr>
            <a:graphicFrameLocks noGrp="1"/>
          </p:cNvGraphicFramePr>
          <p:nvPr>
            <p:extLst>
              <p:ext uri="{D42A27DB-BD31-4B8C-83A1-F6EECF244321}">
                <p14:modId xmlns:p14="http://schemas.microsoft.com/office/powerpoint/2010/main" val="3638684968"/>
              </p:ext>
            </p:extLst>
          </p:nvPr>
        </p:nvGraphicFramePr>
        <p:xfrm>
          <a:off x="609600" y="2811991"/>
          <a:ext cx="5768975" cy="3056005"/>
        </p:xfrm>
        <a:graphic>
          <a:graphicData uri="http://schemas.openxmlformats.org/drawingml/2006/table">
            <a:tbl>
              <a:tblPr firstRow="1" firstCol="1" bandRow="1">
                <a:tableStyleId>{5C22544A-7EE6-4342-B048-85BDC9FD1C3A}</a:tableStyleId>
              </a:tblPr>
              <a:tblGrid>
                <a:gridCol w="796925">
                  <a:extLst>
                    <a:ext uri="{9D8B030D-6E8A-4147-A177-3AD203B41FA5}">
                      <a16:colId xmlns:a16="http://schemas.microsoft.com/office/drawing/2014/main" val="967832847"/>
                    </a:ext>
                  </a:extLst>
                </a:gridCol>
                <a:gridCol w="4972050">
                  <a:extLst>
                    <a:ext uri="{9D8B030D-6E8A-4147-A177-3AD203B41FA5}">
                      <a16:colId xmlns:a16="http://schemas.microsoft.com/office/drawing/2014/main" val="672673761"/>
                    </a:ext>
                  </a:extLst>
                </a:gridCol>
              </a:tblGrid>
              <a:tr h="0">
                <a:tc gridSpan="2">
                  <a:txBody>
                    <a:bodyPr/>
                    <a:lstStyle/>
                    <a:p>
                      <a:pPr marL="0" marR="0">
                        <a:lnSpc>
                          <a:spcPct val="107000"/>
                        </a:lnSpc>
                        <a:spcBef>
                          <a:spcPts val="0"/>
                        </a:spcBef>
                        <a:spcAft>
                          <a:spcPts val="0"/>
                        </a:spcAft>
                      </a:pPr>
                      <a:r>
                        <a:rPr lang="en-US" sz="1600" kern="100" dirty="0">
                          <a:effectLst/>
                        </a:rPr>
                        <a:t>Friday, March 27, 2026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61880004"/>
                  </a:ext>
                </a:extLst>
              </a:tr>
              <a:tr h="173990">
                <a:tc>
                  <a:txBody>
                    <a:bodyPr/>
                    <a:lstStyle/>
                    <a:p>
                      <a:pPr marL="0" marR="0">
                        <a:lnSpc>
                          <a:spcPct val="107000"/>
                        </a:lnSpc>
                        <a:spcBef>
                          <a:spcPts val="0"/>
                        </a:spcBef>
                        <a:spcAft>
                          <a:spcPts val="0"/>
                        </a:spcAft>
                      </a:pPr>
                      <a:r>
                        <a:rPr lang="en-US" sz="1100" kern="100">
                          <a:effectLst/>
                        </a:rPr>
                        <a:t>8:00 am – 12:00 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Registration: Boardroom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5331315"/>
                  </a:ext>
                </a:extLst>
              </a:tr>
              <a:tr h="173990">
                <a:tc>
                  <a:txBody>
                    <a:bodyPr/>
                    <a:lstStyle/>
                    <a:p>
                      <a:pPr marL="0" marR="0">
                        <a:lnSpc>
                          <a:spcPct val="107000"/>
                        </a:lnSpc>
                        <a:spcBef>
                          <a:spcPts val="0"/>
                        </a:spcBef>
                        <a:spcAft>
                          <a:spcPts val="0"/>
                        </a:spcAft>
                      </a:pPr>
                      <a:r>
                        <a:rPr lang="en-US" sz="1100" kern="100">
                          <a:effectLst/>
                        </a:rPr>
                        <a:t>8:00 am – 12:00 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Exhibitor Set-up: Legacy Ballroom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097354"/>
                  </a:ext>
                </a:extLst>
              </a:tr>
              <a:tr h="173990">
                <a:tc>
                  <a:txBody>
                    <a:bodyPr/>
                    <a:lstStyle/>
                    <a:p>
                      <a:pPr marL="0" marR="0">
                        <a:lnSpc>
                          <a:spcPct val="107000"/>
                        </a:lnSpc>
                        <a:spcBef>
                          <a:spcPts val="0"/>
                        </a:spcBef>
                        <a:spcAft>
                          <a:spcPts val="0"/>
                        </a:spcAft>
                      </a:pPr>
                      <a:r>
                        <a:rPr lang="en-US" sz="1100" kern="100">
                          <a:effectLst/>
                        </a:rPr>
                        <a:t>12:00 pm – 2:00 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Lunch &amp; Keynote Speaker: Grand Ballroom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178555"/>
                  </a:ext>
                </a:extLst>
              </a:tr>
              <a:tr h="173990">
                <a:tc>
                  <a:txBody>
                    <a:bodyPr/>
                    <a:lstStyle/>
                    <a:p>
                      <a:pPr marL="0" marR="0">
                        <a:lnSpc>
                          <a:spcPct val="107000"/>
                        </a:lnSpc>
                        <a:spcBef>
                          <a:spcPts val="0"/>
                        </a:spcBef>
                        <a:spcAft>
                          <a:spcPts val="0"/>
                        </a:spcAft>
                      </a:pPr>
                      <a:r>
                        <a:rPr lang="en-US" sz="1100" kern="100" dirty="0">
                          <a:effectLst/>
                        </a:rPr>
                        <a:t>2:00 pm – 2:50 pm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Workshop Session 1</a:t>
                      </a:r>
                    </a:p>
                    <a:p>
                      <a:pPr marL="0" marR="0">
                        <a:lnSpc>
                          <a:spcPct val="107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187593"/>
                  </a:ext>
                </a:extLst>
              </a:tr>
              <a:tr h="173990">
                <a:tc>
                  <a:txBody>
                    <a:bodyPr/>
                    <a:lstStyle/>
                    <a:p>
                      <a:pPr marL="0" marR="0">
                        <a:lnSpc>
                          <a:spcPct val="107000"/>
                        </a:lnSpc>
                        <a:spcBef>
                          <a:spcPts val="0"/>
                        </a:spcBef>
                        <a:spcAft>
                          <a:spcPts val="0"/>
                        </a:spcAft>
                      </a:pPr>
                      <a:r>
                        <a:rPr lang="en-US" sz="1100" kern="100" dirty="0">
                          <a:effectLst/>
                        </a:rPr>
                        <a:t>3:00 pm – 3:50 pm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Workshop Session 2</a:t>
                      </a:r>
                    </a:p>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7698011"/>
                  </a:ext>
                </a:extLst>
              </a:tr>
              <a:tr h="173990">
                <a:tc>
                  <a:txBody>
                    <a:bodyPr/>
                    <a:lstStyle/>
                    <a:p>
                      <a:pPr marL="0" marR="0">
                        <a:lnSpc>
                          <a:spcPct val="107000"/>
                        </a:lnSpc>
                        <a:spcBef>
                          <a:spcPts val="0"/>
                        </a:spcBef>
                        <a:spcAft>
                          <a:spcPts val="0"/>
                        </a:spcAft>
                      </a:pPr>
                      <a:r>
                        <a:rPr lang="en-US" sz="1100" kern="100" dirty="0">
                          <a:effectLst/>
                        </a:rPr>
                        <a:t>4:00 pm – 4:50 pm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Workship Session 3</a:t>
                      </a:r>
                    </a:p>
                  </a:txBody>
                  <a:tcPr marL="68580" marR="68580" marT="0" marB="0"/>
                </a:tc>
                <a:extLst>
                  <a:ext uri="{0D108BD9-81ED-4DB2-BD59-A6C34878D82A}">
                    <a16:rowId xmlns:a16="http://schemas.microsoft.com/office/drawing/2014/main" val="420438971"/>
                  </a:ext>
                </a:extLst>
              </a:tr>
              <a:tr h="173990">
                <a:tc>
                  <a:txBody>
                    <a:bodyPr/>
                    <a:lstStyle/>
                    <a:p>
                      <a:pPr marL="0" marR="0">
                        <a:lnSpc>
                          <a:spcPct val="107000"/>
                        </a:lnSpc>
                        <a:spcBef>
                          <a:spcPts val="0"/>
                        </a:spcBef>
                        <a:spcAft>
                          <a:spcPts val="0"/>
                        </a:spcAft>
                      </a:pPr>
                      <a:r>
                        <a:rPr lang="en-US" sz="1100" kern="100" dirty="0">
                          <a:effectLst/>
                        </a:rPr>
                        <a:t>5:00 pm – 5:50 pm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Workshop Session 4</a:t>
                      </a:r>
                    </a:p>
                    <a:p>
                      <a:pPr marL="0" marR="0">
                        <a:lnSpc>
                          <a:spcPct val="107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0993943"/>
                  </a:ext>
                </a:extLst>
              </a:tr>
              <a:tr h="173990">
                <a:tc>
                  <a:txBody>
                    <a:bodyPr/>
                    <a:lstStyle/>
                    <a:p>
                      <a:pPr marL="0" marR="0">
                        <a:lnSpc>
                          <a:spcPct val="107000"/>
                        </a:lnSpc>
                        <a:spcBef>
                          <a:spcPts val="0"/>
                        </a:spcBef>
                        <a:spcAft>
                          <a:spcPts val="0"/>
                        </a:spcAft>
                      </a:pPr>
                      <a:r>
                        <a:rPr lang="en-US" sz="1100" kern="100" dirty="0">
                          <a:effectLst/>
                        </a:rPr>
                        <a:t>6:00 pm – 7:00 pm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Welcome Reception with Exhibitors &amp; Poster Presentation: Pre-Function Foyer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7203032"/>
                  </a:ext>
                </a:extLst>
              </a:tr>
            </a:tbl>
          </a:graphicData>
        </a:graphic>
      </p:graphicFrame>
      <p:graphicFrame>
        <p:nvGraphicFramePr>
          <p:cNvPr id="34" name="Table 33">
            <a:extLst>
              <a:ext uri="{FF2B5EF4-FFF2-40B4-BE49-F238E27FC236}">
                <a16:creationId xmlns:a16="http://schemas.microsoft.com/office/drawing/2014/main" id="{FE8501A7-5C90-974D-3A07-CDA642730939}"/>
              </a:ext>
            </a:extLst>
          </p:cNvPr>
          <p:cNvGraphicFramePr>
            <a:graphicFrameLocks noGrp="1"/>
          </p:cNvGraphicFramePr>
          <p:nvPr>
            <p:extLst>
              <p:ext uri="{D42A27DB-BD31-4B8C-83A1-F6EECF244321}">
                <p14:modId xmlns:p14="http://schemas.microsoft.com/office/powerpoint/2010/main" val="4253853652"/>
              </p:ext>
            </p:extLst>
          </p:nvPr>
        </p:nvGraphicFramePr>
        <p:xfrm>
          <a:off x="5791200" y="4686300"/>
          <a:ext cx="5428089" cy="4195854"/>
        </p:xfrm>
        <a:graphic>
          <a:graphicData uri="http://schemas.openxmlformats.org/drawingml/2006/table">
            <a:tbl>
              <a:tblPr firstRow="1" firstCol="1" bandRow="1">
                <a:tableStyleId>{5C22544A-7EE6-4342-B048-85BDC9FD1C3A}</a:tableStyleId>
              </a:tblPr>
              <a:tblGrid>
                <a:gridCol w="749835">
                  <a:extLst>
                    <a:ext uri="{9D8B030D-6E8A-4147-A177-3AD203B41FA5}">
                      <a16:colId xmlns:a16="http://schemas.microsoft.com/office/drawing/2014/main" val="3394647779"/>
                    </a:ext>
                  </a:extLst>
                </a:gridCol>
                <a:gridCol w="4678254">
                  <a:extLst>
                    <a:ext uri="{9D8B030D-6E8A-4147-A177-3AD203B41FA5}">
                      <a16:colId xmlns:a16="http://schemas.microsoft.com/office/drawing/2014/main" val="718327894"/>
                    </a:ext>
                  </a:extLst>
                </a:gridCol>
              </a:tblGrid>
              <a:tr h="234570">
                <a:tc gridSpan="2">
                  <a:txBody>
                    <a:bodyPr/>
                    <a:lstStyle/>
                    <a:p>
                      <a:pPr marL="0" marR="0">
                        <a:lnSpc>
                          <a:spcPct val="107000"/>
                        </a:lnSpc>
                        <a:spcBef>
                          <a:spcPts val="0"/>
                        </a:spcBef>
                        <a:spcAft>
                          <a:spcPts val="0"/>
                        </a:spcAft>
                      </a:pPr>
                      <a:r>
                        <a:rPr lang="en-US" sz="1500" kern="100" dirty="0">
                          <a:effectLst/>
                        </a:rPr>
                        <a:t>Saturday, March 28, 2026</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hMerge="1">
                  <a:txBody>
                    <a:bodyPr/>
                    <a:lstStyle/>
                    <a:p>
                      <a:endParaRPr lang="en-US"/>
                    </a:p>
                  </a:txBody>
                  <a:tcPr/>
                </a:tc>
                <a:extLst>
                  <a:ext uri="{0D108BD9-81ED-4DB2-BD59-A6C34878D82A}">
                    <a16:rowId xmlns:a16="http://schemas.microsoft.com/office/drawing/2014/main" val="1734753272"/>
                  </a:ext>
                </a:extLst>
              </a:tr>
              <a:tr h="330107">
                <a:tc>
                  <a:txBody>
                    <a:bodyPr/>
                    <a:lstStyle/>
                    <a:p>
                      <a:pPr marL="0" marR="0">
                        <a:lnSpc>
                          <a:spcPct val="107000"/>
                        </a:lnSpc>
                        <a:spcBef>
                          <a:spcPts val="0"/>
                        </a:spcBef>
                        <a:spcAft>
                          <a:spcPts val="0"/>
                        </a:spcAft>
                      </a:pPr>
                      <a:r>
                        <a:rPr lang="en-US" sz="1000" kern="100">
                          <a:effectLst/>
                        </a:rPr>
                        <a:t>6:45 am – 7:15 am</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a:effectLst/>
                        </a:rPr>
                        <a:t>Walking Groups: AUHCC Lobby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2623405575"/>
                  </a:ext>
                </a:extLst>
              </a:tr>
              <a:tr h="330107">
                <a:tc>
                  <a:txBody>
                    <a:bodyPr/>
                    <a:lstStyle/>
                    <a:p>
                      <a:pPr marL="0" marR="0">
                        <a:lnSpc>
                          <a:spcPct val="107000"/>
                        </a:lnSpc>
                        <a:spcBef>
                          <a:spcPts val="0"/>
                        </a:spcBef>
                        <a:spcAft>
                          <a:spcPts val="0"/>
                        </a:spcAft>
                      </a:pPr>
                      <a:r>
                        <a:rPr lang="en-US" sz="1000" kern="100" dirty="0">
                          <a:effectLst/>
                        </a:rPr>
                        <a:t>7:30 am – 8:45 am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rPr>
                        <a:t>Breakfast: Grand Ballroom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3593021110"/>
                  </a:ext>
                </a:extLst>
              </a:tr>
              <a:tr h="330107">
                <a:tc>
                  <a:txBody>
                    <a:bodyPr/>
                    <a:lstStyle/>
                    <a:p>
                      <a:pPr marL="0" marR="0">
                        <a:lnSpc>
                          <a:spcPct val="107000"/>
                        </a:lnSpc>
                        <a:spcBef>
                          <a:spcPts val="0"/>
                        </a:spcBef>
                        <a:spcAft>
                          <a:spcPts val="0"/>
                        </a:spcAft>
                      </a:pPr>
                      <a:r>
                        <a:rPr lang="en-US" sz="1000" kern="100">
                          <a:effectLst/>
                        </a:rPr>
                        <a:t>8:00 am – 9:00 am</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a:effectLst/>
                        </a:rPr>
                        <a:t>Networking Round Tables: Grand Ballroom</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827402356"/>
                  </a:ext>
                </a:extLst>
              </a:tr>
              <a:tr h="330107">
                <a:tc>
                  <a:txBody>
                    <a:bodyPr/>
                    <a:lstStyle/>
                    <a:p>
                      <a:pPr marL="0" marR="0">
                        <a:lnSpc>
                          <a:spcPct val="107000"/>
                        </a:lnSpc>
                        <a:spcBef>
                          <a:spcPts val="0"/>
                        </a:spcBef>
                        <a:spcAft>
                          <a:spcPts val="0"/>
                        </a:spcAft>
                      </a:pPr>
                      <a:r>
                        <a:rPr lang="en-US" sz="1000" kern="100" dirty="0">
                          <a:effectLst/>
                        </a:rPr>
                        <a:t>9:00 am – 9:50 am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rPr>
                        <a:t>Workshop Session 5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1211064115"/>
                  </a:ext>
                </a:extLst>
              </a:tr>
              <a:tr h="330107">
                <a:tc>
                  <a:txBody>
                    <a:bodyPr/>
                    <a:lstStyle/>
                    <a:p>
                      <a:pPr marL="0" marR="0">
                        <a:lnSpc>
                          <a:spcPct val="107000"/>
                        </a:lnSpc>
                        <a:spcBef>
                          <a:spcPts val="0"/>
                        </a:spcBef>
                        <a:spcAft>
                          <a:spcPts val="0"/>
                        </a:spcAft>
                      </a:pPr>
                      <a:r>
                        <a:rPr lang="en-US" sz="1000" kern="100" dirty="0">
                          <a:effectLst/>
                        </a:rPr>
                        <a:t>10:00  am – 10:50 am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rPr>
                        <a:t>Workshop Session 6</a:t>
                      </a:r>
                    </a:p>
                    <a:p>
                      <a:pPr marL="457200" marR="0">
                        <a:lnSpc>
                          <a:spcPct val="107000"/>
                        </a:lnSpc>
                        <a:spcBef>
                          <a:spcPts val="0"/>
                        </a:spcBef>
                        <a:spcAft>
                          <a:spcPts val="0"/>
                        </a:spcAft>
                      </a:pPr>
                      <a:r>
                        <a:rPr lang="en-US" sz="1000" kern="100" dirty="0">
                          <a:effectLst/>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102554941"/>
                  </a:ext>
                </a:extLst>
              </a:tr>
              <a:tr h="330107">
                <a:tc>
                  <a:txBody>
                    <a:bodyPr/>
                    <a:lstStyle/>
                    <a:p>
                      <a:pPr marL="0" marR="0">
                        <a:lnSpc>
                          <a:spcPct val="107000"/>
                        </a:lnSpc>
                        <a:spcBef>
                          <a:spcPts val="0"/>
                        </a:spcBef>
                        <a:spcAft>
                          <a:spcPts val="0"/>
                        </a:spcAft>
                      </a:pPr>
                      <a:r>
                        <a:rPr lang="en-US" sz="1000" kern="100" dirty="0">
                          <a:effectLst/>
                        </a:rPr>
                        <a:t>11:00 am – 11: 50 am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Workshop Session 7</a:t>
                      </a:r>
                    </a:p>
                  </a:txBody>
                  <a:tcPr marL="64528" marR="64528" marT="0" marB="0"/>
                </a:tc>
                <a:extLst>
                  <a:ext uri="{0D108BD9-81ED-4DB2-BD59-A6C34878D82A}">
                    <a16:rowId xmlns:a16="http://schemas.microsoft.com/office/drawing/2014/main" val="3508598166"/>
                  </a:ext>
                </a:extLst>
              </a:tr>
              <a:tr h="330107">
                <a:tc>
                  <a:txBody>
                    <a:bodyPr/>
                    <a:lstStyle/>
                    <a:p>
                      <a:pPr marL="0" marR="0">
                        <a:lnSpc>
                          <a:spcPct val="107000"/>
                        </a:lnSpc>
                        <a:spcBef>
                          <a:spcPts val="0"/>
                        </a:spcBef>
                        <a:spcAft>
                          <a:spcPts val="0"/>
                        </a:spcAft>
                      </a:pPr>
                      <a:r>
                        <a:rPr lang="en-US" sz="1000" kern="100" dirty="0">
                          <a:effectLst/>
                        </a:rPr>
                        <a:t>12:00 pm – 1:30  pm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00" dirty="0">
                          <a:effectLst/>
                        </a:rPr>
                        <a:t> Lunch Break – Lunch on your own: Grand Ballroom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VENDORS</a:t>
                      </a:r>
                    </a:p>
                  </a:txBody>
                  <a:tcPr marL="64528" marR="64528" marT="0" marB="0"/>
                </a:tc>
                <a:extLst>
                  <a:ext uri="{0D108BD9-81ED-4DB2-BD59-A6C34878D82A}">
                    <a16:rowId xmlns:a16="http://schemas.microsoft.com/office/drawing/2014/main" val="3261073359"/>
                  </a:ext>
                </a:extLst>
              </a:tr>
              <a:tr h="330107">
                <a:tc>
                  <a:txBody>
                    <a:bodyPr/>
                    <a:lstStyle/>
                    <a:p>
                      <a:pPr marL="0" marR="0">
                        <a:lnSpc>
                          <a:spcPct val="107000"/>
                        </a:lnSpc>
                        <a:spcBef>
                          <a:spcPts val="0"/>
                        </a:spcBef>
                        <a:spcAft>
                          <a:spcPts val="0"/>
                        </a:spcAft>
                      </a:pPr>
                      <a:r>
                        <a:rPr lang="en-US" sz="1000" kern="100" dirty="0">
                          <a:effectLst/>
                        </a:rPr>
                        <a:t>1:30 pm – 2:20 pm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rPr>
                        <a:t>Workshop Session 8</a:t>
                      </a:r>
                    </a:p>
                    <a:p>
                      <a:pPr marL="0" marR="0">
                        <a:lnSpc>
                          <a:spcPct val="107000"/>
                        </a:lnSpc>
                        <a:spcBef>
                          <a:spcPts val="0"/>
                        </a:spcBef>
                        <a:spcAft>
                          <a:spcPts val="0"/>
                        </a:spcAft>
                      </a:pPr>
                      <a:r>
                        <a:rPr lang="en-US" sz="1000" kern="100" dirty="0">
                          <a:effectLst/>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4235961085"/>
                  </a:ext>
                </a:extLst>
              </a:tr>
              <a:tr h="330107">
                <a:tc>
                  <a:txBody>
                    <a:bodyPr/>
                    <a:lstStyle/>
                    <a:p>
                      <a:pPr marL="0" marR="0">
                        <a:lnSpc>
                          <a:spcPct val="107000"/>
                        </a:lnSpc>
                        <a:spcBef>
                          <a:spcPts val="0"/>
                        </a:spcBef>
                        <a:spcAft>
                          <a:spcPts val="0"/>
                        </a:spcAft>
                      </a:pPr>
                      <a:r>
                        <a:rPr lang="en-US" sz="1000" kern="100" dirty="0">
                          <a:effectLst/>
                        </a:rPr>
                        <a:t>2:30  pm – 3:20 pm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Workshop Session 9</a:t>
                      </a:r>
                    </a:p>
                  </a:txBody>
                  <a:tcPr marL="64528" marR="64528" marT="0" marB="0"/>
                </a:tc>
                <a:extLst>
                  <a:ext uri="{0D108BD9-81ED-4DB2-BD59-A6C34878D82A}">
                    <a16:rowId xmlns:a16="http://schemas.microsoft.com/office/drawing/2014/main" val="2675324414"/>
                  </a:ext>
                </a:extLst>
              </a:tr>
              <a:tr h="330107">
                <a:tc>
                  <a:txBody>
                    <a:bodyPr/>
                    <a:lstStyle/>
                    <a:p>
                      <a:pPr marL="0" marR="0">
                        <a:lnSpc>
                          <a:spcPct val="107000"/>
                        </a:lnSpc>
                        <a:spcBef>
                          <a:spcPts val="0"/>
                        </a:spcBef>
                        <a:spcAft>
                          <a:spcPts val="0"/>
                        </a:spcAft>
                      </a:pPr>
                      <a:r>
                        <a:rPr lang="en-US" sz="1000" kern="100" dirty="0">
                          <a:effectLst/>
                        </a:rPr>
                        <a:t>3:20 pm – 3:45 pm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00" dirty="0">
                          <a:effectLst/>
                        </a:rPr>
                        <a:t>Break with Exhibitors: Legacy Ballroom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kern="100" dirty="0">
                          <a:effectLst/>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1753736853"/>
                  </a:ext>
                </a:extLst>
              </a:tr>
              <a:tr h="330107">
                <a:tc>
                  <a:txBody>
                    <a:bodyPr/>
                    <a:lstStyle/>
                    <a:p>
                      <a:pPr marL="0" marR="0">
                        <a:lnSpc>
                          <a:spcPct val="107000"/>
                        </a:lnSpc>
                        <a:spcBef>
                          <a:spcPts val="0"/>
                        </a:spcBef>
                        <a:spcAft>
                          <a:spcPts val="0"/>
                        </a:spcAft>
                      </a:pPr>
                      <a:r>
                        <a:rPr lang="en-US" sz="1000" kern="100" dirty="0">
                          <a:effectLst/>
                        </a:rPr>
                        <a:t>3:45 pm- 4:35 pm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rPr>
                        <a:t>Workshop Session 10</a:t>
                      </a:r>
                    </a:p>
                    <a:p>
                      <a:pPr marL="0" marR="0">
                        <a:lnSpc>
                          <a:spcPct val="107000"/>
                        </a:lnSpc>
                        <a:spcBef>
                          <a:spcPts val="0"/>
                        </a:spcBef>
                        <a:spcAft>
                          <a:spcPts val="0"/>
                        </a:spcAft>
                      </a:pPr>
                      <a:r>
                        <a:rPr lang="en-US" sz="1000" kern="100" dirty="0">
                          <a:effectLst/>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extLst>
                  <a:ext uri="{0D108BD9-81ED-4DB2-BD59-A6C34878D82A}">
                    <a16:rowId xmlns:a16="http://schemas.microsoft.com/office/drawing/2014/main" val="2096547499"/>
                  </a:ext>
                </a:extLst>
              </a:tr>
              <a:tr h="330107">
                <a:tc>
                  <a:txBody>
                    <a:bodyPr/>
                    <a:lstStyle/>
                    <a:p>
                      <a:pPr marL="0" marR="0">
                        <a:lnSpc>
                          <a:spcPct val="107000"/>
                        </a:lnSpc>
                        <a:spcBef>
                          <a:spcPts val="0"/>
                        </a:spcBef>
                        <a:spcAft>
                          <a:spcPts val="0"/>
                        </a:spcAft>
                      </a:pPr>
                      <a:r>
                        <a:rPr lang="en-US" sz="1000" kern="100" dirty="0">
                          <a:effectLst/>
                        </a:rPr>
                        <a:t>4:35 pm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4528" marR="64528" marT="0" marB="0"/>
                </a:tc>
                <a:tc>
                  <a:txBody>
                    <a:bodyPr/>
                    <a:lstStyle/>
                    <a:p>
                      <a:pPr marL="0" marR="0">
                        <a:lnSpc>
                          <a:spcPct val="107000"/>
                        </a:lnSpc>
                        <a:spcBef>
                          <a:spcPts val="0"/>
                        </a:spcBef>
                        <a:spcAft>
                          <a:spcPts val="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TBD</a:t>
                      </a:r>
                    </a:p>
                  </a:txBody>
                  <a:tcPr marL="64528" marR="64528" marT="0" marB="0"/>
                </a:tc>
                <a:extLst>
                  <a:ext uri="{0D108BD9-81ED-4DB2-BD59-A6C34878D82A}">
                    <a16:rowId xmlns:a16="http://schemas.microsoft.com/office/drawing/2014/main" val="2577166476"/>
                  </a:ext>
                </a:extLst>
              </a:tr>
            </a:tbl>
          </a:graphicData>
        </a:graphic>
      </p:graphicFrame>
      <p:graphicFrame>
        <p:nvGraphicFramePr>
          <p:cNvPr id="36" name="Table 35">
            <a:extLst>
              <a:ext uri="{FF2B5EF4-FFF2-40B4-BE49-F238E27FC236}">
                <a16:creationId xmlns:a16="http://schemas.microsoft.com/office/drawing/2014/main" id="{4B1F8086-4195-5515-BD36-3210125D9159}"/>
              </a:ext>
            </a:extLst>
          </p:cNvPr>
          <p:cNvGraphicFramePr>
            <a:graphicFrameLocks noGrp="1"/>
          </p:cNvGraphicFramePr>
          <p:nvPr>
            <p:extLst>
              <p:ext uri="{D42A27DB-BD31-4B8C-83A1-F6EECF244321}">
                <p14:modId xmlns:p14="http://schemas.microsoft.com/office/powerpoint/2010/main" val="3290266502"/>
              </p:ext>
            </p:extLst>
          </p:nvPr>
        </p:nvGraphicFramePr>
        <p:xfrm>
          <a:off x="11430000" y="6362700"/>
          <a:ext cx="5768975" cy="2876617"/>
        </p:xfrm>
        <a:graphic>
          <a:graphicData uri="http://schemas.openxmlformats.org/drawingml/2006/table">
            <a:tbl>
              <a:tblPr firstRow="1" firstCol="1" bandRow="1">
                <a:tableStyleId>{5C22544A-7EE6-4342-B048-85BDC9FD1C3A}</a:tableStyleId>
              </a:tblPr>
              <a:tblGrid>
                <a:gridCol w="796925">
                  <a:extLst>
                    <a:ext uri="{9D8B030D-6E8A-4147-A177-3AD203B41FA5}">
                      <a16:colId xmlns:a16="http://schemas.microsoft.com/office/drawing/2014/main" val="3542022588"/>
                    </a:ext>
                  </a:extLst>
                </a:gridCol>
                <a:gridCol w="4972050">
                  <a:extLst>
                    <a:ext uri="{9D8B030D-6E8A-4147-A177-3AD203B41FA5}">
                      <a16:colId xmlns:a16="http://schemas.microsoft.com/office/drawing/2014/main" val="2230300184"/>
                    </a:ext>
                  </a:extLst>
                </a:gridCol>
              </a:tblGrid>
              <a:tr h="0">
                <a:tc gridSpan="2">
                  <a:txBody>
                    <a:bodyPr/>
                    <a:lstStyle/>
                    <a:p>
                      <a:pPr marL="0" marR="0">
                        <a:lnSpc>
                          <a:spcPct val="107000"/>
                        </a:lnSpc>
                        <a:spcBef>
                          <a:spcPts val="0"/>
                        </a:spcBef>
                        <a:spcAft>
                          <a:spcPts val="0"/>
                        </a:spcAft>
                      </a:pPr>
                      <a:r>
                        <a:rPr lang="en-US" sz="1600" kern="100" dirty="0">
                          <a:effectLst/>
                        </a:rPr>
                        <a:t>Sunday, March 29, 2026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970612692"/>
                  </a:ext>
                </a:extLst>
              </a:tr>
              <a:tr h="0">
                <a:tc>
                  <a:txBody>
                    <a:bodyPr/>
                    <a:lstStyle/>
                    <a:p>
                      <a:pPr marL="0" marR="0">
                        <a:lnSpc>
                          <a:spcPct val="107000"/>
                        </a:lnSpc>
                        <a:spcBef>
                          <a:spcPts val="0"/>
                        </a:spcBef>
                        <a:spcAft>
                          <a:spcPts val="0"/>
                        </a:spcAft>
                      </a:pPr>
                      <a:r>
                        <a:rPr lang="en-US" sz="1100" kern="100">
                          <a:effectLst/>
                        </a:rPr>
                        <a:t>6:45 am – 7:15 am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Walking Groups: AUHCC Lobby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6142191"/>
                  </a:ext>
                </a:extLst>
              </a:tr>
              <a:tr h="0">
                <a:tc>
                  <a:txBody>
                    <a:bodyPr/>
                    <a:lstStyle/>
                    <a:p>
                      <a:pPr marL="0" marR="0">
                        <a:lnSpc>
                          <a:spcPct val="107000"/>
                        </a:lnSpc>
                        <a:spcBef>
                          <a:spcPts val="0"/>
                        </a:spcBef>
                        <a:spcAft>
                          <a:spcPts val="0"/>
                        </a:spcAft>
                      </a:pPr>
                      <a:r>
                        <a:rPr lang="en-US" sz="1100" kern="100" dirty="0">
                          <a:effectLst/>
                        </a:rPr>
                        <a:t>7:30 am – 8:45 am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Breakfast: Grand Ballroom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100" kern="100" dirty="0">
                          <a:effectLst/>
                        </a:rPr>
                        <a:t>Networking Round Tables: Grand Ballroom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5567440"/>
                  </a:ext>
                </a:extLst>
              </a:tr>
              <a:tr h="0">
                <a:tc>
                  <a:txBody>
                    <a:bodyPr/>
                    <a:lstStyle/>
                    <a:p>
                      <a:pPr marL="0" marR="0">
                        <a:lnSpc>
                          <a:spcPct val="107000"/>
                        </a:lnSpc>
                        <a:spcBef>
                          <a:spcPts val="0"/>
                        </a:spcBef>
                        <a:spcAft>
                          <a:spcPts val="0"/>
                        </a:spcAft>
                      </a:pPr>
                      <a:r>
                        <a:rPr lang="en-US" sz="1100" kern="100" dirty="0">
                          <a:effectLst/>
                        </a:rPr>
                        <a:t>9:00 am – 9:50 am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Workshop Session 11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6655407"/>
                  </a:ext>
                </a:extLst>
              </a:tr>
              <a:tr h="0">
                <a:tc>
                  <a:txBody>
                    <a:bodyPr/>
                    <a:lstStyle/>
                    <a:p>
                      <a:pPr marL="0" marR="0">
                        <a:lnSpc>
                          <a:spcPct val="107000"/>
                        </a:lnSpc>
                        <a:spcBef>
                          <a:spcPts val="0"/>
                        </a:spcBef>
                        <a:spcAft>
                          <a:spcPts val="0"/>
                        </a:spcAft>
                      </a:pPr>
                      <a:r>
                        <a:rPr lang="en-US" sz="1100" kern="100" dirty="0">
                          <a:effectLst/>
                        </a:rPr>
                        <a:t>10:00 am – 10:50 am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Workshop Session 12</a:t>
                      </a:r>
                    </a:p>
                    <a:p>
                      <a:pPr marL="457200" marR="0">
                        <a:lnSpc>
                          <a:spcPct val="107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6984875"/>
                  </a:ext>
                </a:extLst>
              </a:tr>
              <a:tr h="0">
                <a:tc>
                  <a:txBody>
                    <a:bodyPr/>
                    <a:lstStyle/>
                    <a:p>
                      <a:pPr marL="0" marR="0">
                        <a:lnSpc>
                          <a:spcPct val="107000"/>
                        </a:lnSpc>
                        <a:spcBef>
                          <a:spcPts val="0"/>
                        </a:spcBef>
                        <a:spcAft>
                          <a:spcPts val="0"/>
                        </a:spcAft>
                      </a:pPr>
                      <a:r>
                        <a:rPr lang="en-US" sz="1100" kern="100" dirty="0">
                          <a:effectLst/>
                        </a:rPr>
                        <a:t>10:50 am – 11:15 am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Break with Exhibitors: Legacy Ballroom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2884143"/>
                  </a:ext>
                </a:extLst>
              </a:tr>
              <a:tr h="0">
                <a:tc>
                  <a:txBody>
                    <a:bodyPr/>
                    <a:lstStyle/>
                    <a:p>
                      <a:pPr marL="0" marR="0">
                        <a:lnSpc>
                          <a:spcPct val="107000"/>
                        </a:lnSpc>
                        <a:spcBef>
                          <a:spcPts val="0"/>
                        </a:spcBef>
                        <a:spcAft>
                          <a:spcPts val="0"/>
                        </a:spcAft>
                      </a:pPr>
                      <a:r>
                        <a:rPr lang="en-US" sz="1100" kern="100" dirty="0">
                          <a:effectLst/>
                        </a:rPr>
                        <a:t>11:15 am – 12:05 pm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Workshop Session 13</a:t>
                      </a:r>
                    </a:p>
                    <a:p>
                      <a:pPr marL="0" marR="0">
                        <a:lnSpc>
                          <a:spcPct val="107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9713193"/>
                  </a:ext>
                </a:extLst>
              </a:tr>
              <a:tr h="0">
                <a:tc>
                  <a:txBody>
                    <a:bodyPr/>
                    <a:lstStyle/>
                    <a:p>
                      <a:pPr marL="0" marR="0">
                        <a:lnSpc>
                          <a:spcPct val="107000"/>
                        </a:lnSpc>
                        <a:spcBef>
                          <a:spcPts val="0"/>
                        </a:spcBef>
                        <a:spcAft>
                          <a:spcPts val="0"/>
                        </a:spcAft>
                      </a:pPr>
                      <a:r>
                        <a:rPr lang="en-US" sz="1100" kern="100" dirty="0">
                          <a:effectLst/>
                        </a:rPr>
                        <a:t>12:15 pm – 14:00 pm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TBD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46612"/>
                  </a:ext>
                </a:extLst>
              </a:tr>
              <a:tr h="0">
                <a:tc>
                  <a:txBody>
                    <a:bodyPr/>
                    <a:lstStyle/>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436021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4096" y="379682"/>
            <a:ext cx="14693533" cy="1795363"/>
          </a:xfrm>
          <a:prstGeom prst="rect">
            <a:avLst/>
          </a:prstGeom>
        </p:spPr>
        <p:txBody>
          <a:bodyPr wrap="square" lIns="0" tIns="0" rIns="0" bIns="0" rtlCol="0" anchor="t">
            <a:spAutoFit/>
          </a:bodyPr>
          <a:lstStyle/>
          <a:p>
            <a:pPr algn="ctr">
              <a:lnSpc>
                <a:spcPts val="7002"/>
              </a:lnSpc>
            </a:pPr>
            <a:r>
              <a:rPr lang="en-US" sz="5835" dirty="0">
                <a:solidFill>
                  <a:schemeClr val="accent5">
                    <a:lumMod val="60000"/>
                    <a:lumOff val="40000"/>
                  </a:schemeClr>
                </a:solidFill>
                <a:latin typeface="Poppins Ultra-Bold"/>
                <a:ea typeface="Poppins Ultra-Bold"/>
                <a:cs typeface="Poppins Ultra-Bold"/>
                <a:sym typeface="Poppins Ultra-Bold"/>
              </a:rPr>
              <a:t>Areas of Focus</a:t>
            </a:r>
          </a:p>
          <a:p>
            <a:pPr algn="ctr">
              <a:lnSpc>
                <a:spcPts val="7002"/>
              </a:lnSpc>
            </a:pPr>
            <a:r>
              <a:rPr lang="en-US" sz="4400" dirty="0">
                <a:solidFill>
                  <a:schemeClr val="accent5">
                    <a:lumMod val="60000"/>
                    <a:lumOff val="40000"/>
                  </a:schemeClr>
                </a:solidFill>
                <a:latin typeface="Poppins Ultra-Bold"/>
                <a:ea typeface="Poppins Ultra-Bold"/>
                <a:cs typeface="Poppins Ultra-Bold"/>
                <a:sym typeface="Poppins Ultra-Bold"/>
              </a:rPr>
              <a:t>Emphasis on current </a:t>
            </a:r>
            <a:r>
              <a:rPr lang="en-US" sz="4400">
                <a:solidFill>
                  <a:schemeClr val="accent5">
                    <a:lumMod val="60000"/>
                    <a:lumOff val="40000"/>
                  </a:schemeClr>
                </a:solidFill>
                <a:latin typeface="Poppins Ultra-Bold"/>
                <a:ea typeface="Poppins Ultra-Bold"/>
                <a:cs typeface="Poppins Ultra-Bold"/>
                <a:sym typeface="Poppins Ultra-Bold"/>
              </a:rPr>
              <a:t>practice presentations!</a:t>
            </a:r>
            <a:endParaRPr lang="en-US" sz="4400" dirty="0">
              <a:solidFill>
                <a:schemeClr val="accent5">
                  <a:lumMod val="60000"/>
                  <a:lumOff val="40000"/>
                </a:schemeClr>
              </a:solidFill>
              <a:latin typeface="Poppins Ultra-Bold"/>
              <a:ea typeface="Poppins Ultra-Bold"/>
              <a:cs typeface="Poppins Ultra-Bold"/>
              <a:sym typeface="Poppins Ultra-Bold"/>
            </a:endParaRPr>
          </a:p>
        </p:txBody>
      </p:sp>
      <p:grpSp>
        <p:nvGrpSpPr>
          <p:cNvPr id="42" name="Group 41">
            <a:extLst>
              <a:ext uri="{FF2B5EF4-FFF2-40B4-BE49-F238E27FC236}">
                <a16:creationId xmlns:a16="http://schemas.microsoft.com/office/drawing/2014/main" id="{19C0E78C-0F22-6385-5A9D-5BE3B35888D3}"/>
              </a:ext>
            </a:extLst>
          </p:cNvPr>
          <p:cNvGrpSpPr/>
          <p:nvPr/>
        </p:nvGrpSpPr>
        <p:grpSpPr>
          <a:xfrm>
            <a:off x="1644096" y="2072355"/>
            <a:ext cx="2350437" cy="6851550"/>
            <a:chOff x="2073616" y="1900075"/>
            <a:chExt cx="2350437" cy="6851550"/>
          </a:xfrm>
        </p:grpSpPr>
        <p:grpSp>
          <p:nvGrpSpPr>
            <p:cNvPr id="3" name="Group 3"/>
            <p:cNvGrpSpPr/>
            <p:nvPr/>
          </p:nvGrpSpPr>
          <p:grpSpPr>
            <a:xfrm>
              <a:off x="2179366" y="1900075"/>
              <a:ext cx="2138934" cy="213893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073616" y="6813530"/>
              <a:ext cx="2350437" cy="1938095"/>
            </a:xfrm>
            <a:prstGeom prst="rect">
              <a:avLst/>
            </a:prstGeom>
          </p:spPr>
          <p:txBody>
            <a:bodyPr lIns="0" tIns="0" rIns="0" bIns="0" rtlCol="0" anchor="t">
              <a:spAutoFit/>
            </a:bodyPr>
            <a:lstStyle/>
            <a:p>
              <a:pPr algn="ctr">
                <a:lnSpc>
                  <a:spcPts val="1939"/>
                </a:lnSpc>
                <a:spcBef>
                  <a:spcPct val="0"/>
                </a:spcBef>
              </a:pPr>
              <a:r>
                <a:rPr lang="en-US" sz="1385" b="1" dirty="0">
                  <a:solidFill>
                    <a:srgbClr val="292828"/>
                  </a:solidFill>
                  <a:latin typeface="Poppins Medium"/>
                  <a:ea typeface="Poppins Medium"/>
                  <a:cs typeface="Poppins Medium"/>
                  <a:sym typeface="Poppins Medium"/>
                </a:rPr>
                <a:t>Areas of Interest: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Intervention Programs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Support Systems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Skill Development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Curriculum Integration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Technology and Resources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Student Perspectives</a:t>
              </a:r>
            </a:p>
          </p:txBody>
        </p:sp>
        <p:sp>
          <p:nvSpPr>
            <p:cNvPr id="20" name="TextBox 20"/>
            <p:cNvSpPr txBox="1"/>
            <p:nvPr/>
          </p:nvSpPr>
          <p:spPr>
            <a:xfrm>
              <a:off x="2073616" y="4238834"/>
              <a:ext cx="2350437" cy="2349746"/>
            </a:xfrm>
            <a:prstGeom prst="rect">
              <a:avLst/>
            </a:prstGeom>
          </p:spPr>
          <p:txBody>
            <a:bodyPr lIns="0" tIns="0" rIns="0" bIns="0" rtlCol="0" anchor="t">
              <a:spAutoFit/>
            </a:bodyPr>
            <a:lstStyle/>
            <a:p>
              <a:pPr algn="ctr">
                <a:lnSpc>
                  <a:spcPts val="3740"/>
                </a:lnSpc>
                <a:spcBef>
                  <a:spcPct val="0"/>
                </a:spcBef>
              </a:pPr>
              <a:r>
                <a:rPr lang="en-US" sz="2672" dirty="0">
                  <a:solidFill>
                    <a:srgbClr val="D6801C"/>
                  </a:solidFill>
                  <a:latin typeface="Poppins Ultra-Bold"/>
                  <a:ea typeface="Poppins Ultra-Bold"/>
                  <a:cs typeface="Poppins Ultra-Bold"/>
                  <a:sym typeface="Poppins Ultra-Bold"/>
                </a:rPr>
                <a:t>Empowering Nursing Students Dealing with Anxiety </a:t>
              </a:r>
            </a:p>
          </p:txBody>
        </p:sp>
        <p:sp>
          <p:nvSpPr>
            <p:cNvPr id="33" name="TextBox 32">
              <a:extLst>
                <a:ext uri="{FF2B5EF4-FFF2-40B4-BE49-F238E27FC236}">
                  <a16:creationId xmlns:a16="http://schemas.microsoft.com/office/drawing/2014/main" id="{754B770B-9887-9936-BC00-F5D2403FCBBF}"/>
                </a:ext>
              </a:extLst>
            </p:cNvPr>
            <p:cNvSpPr txBox="1"/>
            <p:nvPr/>
          </p:nvSpPr>
          <p:spPr>
            <a:xfrm>
              <a:off x="2753533" y="2196136"/>
              <a:ext cx="990600" cy="1446550"/>
            </a:xfrm>
            <a:prstGeom prst="rect">
              <a:avLst/>
            </a:prstGeom>
            <a:noFill/>
          </p:spPr>
          <p:txBody>
            <a:bodyPr wrap="square" rtlCol="0">
              <a:spAutoFit/>
            </a:bodyPr>
            <a:lstStyle/>
            <a:p>
              <a:r>
                <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rPr>
                <a:t>E</a:t>
              </a:r>
            </a:p>
          </p:txBody>
        </p:sp>
      </p:grpSp>
      <p:sp>
        <p:nvSpPr>
          <p:cNvPr id="38" name="TextBox 20">
            <a:extLst>
              <a:ext uri="{FF2B5EF4-FFF2-40B4-BE49-F238E27FC236}">
                <a16:creationId xmlns:a16="http://schemas.microsoft.com/office/drawing/2014/main" id="{72571FCD-5750-FE40-7577-8E78466A9530}"/>
              </a:ext>
            </a:extLst>
          </p:cNvPr>
          <p:cNvSpPr txBox="1"/>
          <p:nvPr/>
        </p:nvSpPr>
        <p:spPr>
          <a:xfrm>
            <a:off x="5348662" y="4262813"/>
            <a:ext cx="3700843" cy="2349746"/>
          </a:xfrm>
          <a:prstGeom prst="rect">
            <a:avLst/>
          </a:prstGeom>
        </p:spPr>
        <p:txBody>
          <a:bodyPr wrap="square" lIns="0" tIns="0" rIns="0" bIns="0" rtlCol="0" anchor="t">
            <a:spAutoFit/>
          </a:bodyPr>
          <a:lstStyle/>
          <a:p>
            <a:pPr algn="ctr">
              <a:lnSpc>
                <a:spcPts val="3740"/>
              </a:lnSpc>
              <a:spcBef>
                <a:spcPct val="0"/>
              </a:spcBef>
            </a:pPr>
            <a:r>
              <a:rPr lang="en-US" sz="2672" dirty="0">
                <a:solidFill>
                  <a:srgbClr val="D6801C"/>
                </a:solidFill>
                <a:latin typeface="Poppins Ultra-Bold"/>
                <a:ea typeface="Poppins Ultra-Bold"/>
                <a:cs typeface="Poppins Ultra-Bold"/>
                <a:sym typeface="Poppins Ultra-Bold"/>
              </a:rPr>
              <a:t>Wellness and Resilience: Winning Approaches for Nursing Student Well-Being</a:t>
            </a:r>
          </a:p>
        </p:txBody>
      </p:sp>
      <p:grpSp>
        <p:nvGrpSpPr>
          <p:cNvPr id="43" name="Group 42">
            <a:extLst>
              <a:ext uri="{FF2B5EF4-FFF2-40B4-BE49-F238E27FC236}">
                <a16:creationId xmlns:a16="http://schemas.microsoft.com/office/drawing/2014/main" id="{2694E9DA-7587-B16A-86AA-D7D74BD597C2}"/>
              </a:ext>
            </a:extLst>
          </p:cNvPr>
          <p:cNvGrpSpPr/>
          <p:nvPr/>
        </p:nvGrpSpPr>
        <p:grpSpPr>
          <a:xfrm>
            <a:off x="6064579" y="1972092"/>
            <a:ext cx="2350437" cy="7290084"/>
            <a:chOff x="5421362" y="1900075"/>
            <a:chExt cx="2350437" cy="7290084"/>
          </a:xfrm>
        </p:grpSpPr>
        <p:grpSp>
          <p:nvGrpSpPr>
            <p:cNvPr id="34" name="Group 3">
              <a:extLst>
                <a:ext uri="{FF2B5EF4-FFF2-40B4-BE49-F238E27FC236}">
                  <a16:creationId xmlns:a16="http://schemas.microsoft.com/office/drawing/2014/main" id="{2025EEAB-C6ED-0C13-50FE-96C892B1A3C6}"/>
                </a:ext>
              </a:extLst>
            </p:cNvPr>
            <p:cNvGrpSpPr/>
            <p:nvPr/>
          </p:nvGrpSpPr>
          <p:grpSpPr>
            <a:xfrm>
              <a:off x="5486400" y="1900075"/>
              <a:ext cx="2138934" cy="2138934"/>
              <a:chOff x="0" y="0"/>
              <a:chExt cx="812800" cy="812800"/>
            </a:xfrm>
          </p:grpSpPr>
          <p:sp>
            <p:nvSpPr>
              <p:cNvPr id="35" name="Freeform 4">
                <a:extLst>
                  <a:ext uri="{FF2B5EF4-FFF2-40B4-BE49-F238E27FC236}">
                    <a16:creationId xmlns:a16="http://schemas.microsoft.com/office/drawing/2014/main" id="{6BB06081-1D58-129D-C01E-5ACC4BA3D98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36" name="TextBox 5">
                <a:extLst>
                  <a:ext uri="{FF2B5EF4-FFF2-40B4-BE49-F238E27FC236}">
                    <a16:creationId xmlns:a16="http://schemas.microsoft.com/office/drawing/2014/main" id="{8CCFA1CC-C511-79F1-00F6-77B5A71E441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TextBox 19">
              <a:extLst>
                <a:ext uri="{FF2B5EF4-FFF2-40B4-BE49-F238E27FC236}">
                  <a16:creationId xmlns:a16="http://schemas.microsoft.com/office/drawing/2014/main" id="{970D68C2-AADE-1491-407D-D5BF87C0C7B0}"/>
                </a:ext>
              </a:extLst>
            </p:cNvPr>
            <p:cNvSpPr txBox="1"/>
            <p:nvPr/>
          </p:nvSpPr>
          <p:spPr>
            <a:xfrm>
              <a:off x="5421362" y="6764751"/>
              <a:ext cx="2350437" cy="2425408"/>
            </a:xfrm>
            <a:prstGeom prst="rect">
              <a:avLst/>
            </a:prstGeom>
          </p:spPr>
          <p:txBody>
            <a:bodyPr lIns="0" tIns="0" rIns="0" bIns="0" rtlCol="0" anchor="t">
              <a:spAutoFit/>
            </a:bodyPr>
            <a:lstStyle/>
            <a:p>
              <a:pPr algn="ctr">
                <a:lnSpc>
                  <a:spcPts val="1939"/>
                </a:lnSpc>
                <a:spcBef>
                  <a:spcPct val="0"/>
                </a:spcBef>
              </a:pPr>
              <a:r>
                <a:rPr lang="en-US" sz="1385" b="1" dirty="0">
                  <a:solidFill>
                    <a:srgbClr val="292828"/>
                  </a:solidFill>
                  <a:latin typeface="Poppins Medium"/>
                  <a:ea typeface="Poppins Medium"/>
                  <a:cs typeface="Poppins Medium"/>
                  <a:sym typeface="Poppins Medium"/>
                </a:rPr>
                <a:t>Areas of Interest: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Holistic Wellness Approaches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Resilience Building Strategies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Support Programs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Integrative Practices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Curriculum Integration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Technology and Wellness </a:t>
              </a:r>
            </a:p>
          </p:txBody>
        </p:sp>
        <p:sp>
          <p:nvSpPr>
            <p:cNvPr id="39" name="TextBox 38">
              <a:extLst>
                <a:ext uri="{FF2B5EF4-FFF2-40B4-BE49-F238E27FC236}">
                  <a16:creationId xmlns:a16="http://schemas.microsoft.com/office/drawing/2014/main" id="{B99CD941-2FAD-88A2-D1A6-0BF849BDEE0F}"/>
                </a:ext>
              </a:extLst>
            </p:cNvPr>
            <p:cNvSpPr txBox="1"/>
            <p:nvPr/>
          </p:nvSpPr>
          <p:spPr>
            <a:xfrm>
              <a:off x="5867400" y="2246267"/>
              <a:ext cx="990600" cy="1446550"/>
            </a:xfrm>
            <a:prstGeom prst="rect">
              <a:avLst/>
            </a:prstGeom>
            <a:noFill/>
          </p:spPr>
          <p:txBody>
            <a:bodyPr wrap="square" rtlCol="0">
              <a:spAutoFit/>
            </a:bodyPr>
            <a:lstStyle/>
            <a:p>
              <a:r>
                <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rPr>
                <a:t>W</a:t>
              </a:r>
            </a:p>
          </p:txBody>
        </p:sp>
      </p:grpSp>
      <p:grpSp>
        <p:nvGrpSpPr>
          <p:cNvPr id="46" name="Group 45">
            <a:extLst>
              <a:ext uri="{FF2B5EF4-FFF2-40B4-BE49-F238E27FC236}">
                <a16:creationId xmlns:a16="http://schemas.microsoft.com/office/drawing/2014/main" id="{493B14D1-CAF7-0F6A-295D-D5C0E2CAB7F6}"/>
              </a:ext>
            </a:extLst>
          </p:cNvPr>
          <p:cNvGrpSpPr/>
          <p:nvPr/>
        </p:nvGrpSpPr>
        <p:grpSpPr>
          <a:xfrm>
            <a:off x="10473476" y="1972092"/>
            <a:ext cx="2514600" cy="6238331"/>
            <a:chOff x="1995795" y="1900075"/>
            <a:chExt cx="2514600" cy="6238331"/>
          </a:xfrm>
        </p:grpSpPr>
        <p:grpSp>
          <p:nvGrpSpPr>
            <p:cNvPr id="47" name="Group 3">
              <a:extLst>
                <a:ext uri="{FF2B5EF4-FFF2-40B4-BE49-F238E27FC236}">
                  <a16:creationId xmlns:a16="http://schemas.microsoft.com/office/drawing/2014/main" id="{A151868B-8E1F-B290-273B-33A3FDED5D72}"/>
                </a:ext>
              </a:extLst>
            </p:cNvPr>
            <p:cNvGrpSpPr/>
            <p:nvPr/>
          </p:nvGrpSpPr>
          <p:grpSpPr>
            <a:xfrm>
              <a:off x="2179366" y="1900075"/>
              <a:ext cx="2138934" cy="2138934"/>
              <a:chOff x="0" y="0"/>
              <a:chExt cx="812800" cy="812800"/>
            </a:xfrm>
          </p:grpSpPr>
          <p:sp>
            <p:nvSpPr>
              <p:cNvPr id="51" name="Freeform 4">
                <a:extLst>
                  <a:ext uri="{FF2B5EF4-FFF2-40B4-BE49-F238E27FC236}">
                    <a16:creationId xmlns:a16="http://schemas.microsoft.com/office/drawing/2014/main" id="{9CA4ADCE-2500-1139-BDB8-B73AA7064A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52" name="TextBox 5">
                <a:extLst>
                  <a:ext uri="{FF2B5EF4-FFF2-40B4-BE49-F238E27FC236}">
                    <a16:creationId xmlns:a16="http://schemas.microsoft.com/office/drawing/2014/main" id="{88D71E2F-86C3-E28D-A811-7243C078848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8" name="TextBox 19">
              <a:extLst>
                <a:ext uri="{FF2B5EF4-FFF2-40B4-BE49-F238E27FC236}">
                  <a16:creationId xmlns:a16="http://schemas.microsoft.com/office/drawing/2014/main" id="{2F600F4F-081B-0D37-74E2-9B463DCE182C}"/>
                </a:ext>
              </a:extLst>
            </p:cNvPr>
            <p:cNvSpPr txBox="1"/>
            <p:nvPr/>
          </p:nvSpPr>
          <p:spPr>
            <a:xfrm>
              <a:off x="2109761" y="6687624"/>
              <a:ext cx="2350437" cy="1450782"/>
            </a:xfrm>
            <a:prstGeom prst="rect">
              <a:avLst/>
            </a:prstGeom>
          </p:spPr>
          <p:txBody>
            <a:bodyPr lIns="0" tIns="0" rIns="0" bIns="0" rtlCol="0" anchor="t">
              <a:spAutoFit/>
            </a:bodyPr>
            <a:lstStyle/>
            <a:p>
              <a:pPr algn="ctr">
                <a:lnSpc>
                  <a:spcPts val="1939"/>
                </a:lnSpc>
                <a:spcBef>
                  <a:spcPct val="0"/>
                </a:spcBef>
              </a:pPr>
              <a:r>
                <a:rPr lang="en-US" sz="1385" b="1" dirty="0">
                  <a:solidFill>
                    <a:srgbClr val="292828"/>
                  </a:solidFill>
                  <a:latin typeface="Poppins Medium"/>
                  <a:ea typeface="Poppins Medium"/>
                  <a:cs typeface="Poppins Medium"/>
                  <a:sym typeface="Poppins Medium"/>
                </a:rPr>
                <a:t>Areas of Interest: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Identifying Challenges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Effective Techniques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Technology Solutions</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Personalization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Support Systems </a:t>
              </a:r>
            </a:p>
          </p:txBody>
        </p:sp>
        <p:sp>
          <p:nvSpPr>
            <p:cNvPr id="49" name="TextBox 20">
              <a:extLst>
                <a:ext uri="{FF2B5EF4-FFF2-40B4-BE49-F238E27FC236}">
                  <a16:creationId xmlns:a16="http://schemas.microsoft.com/office/drawing/2014/main" id="{0212D52F-0333-5277-5E1B-2669688EFAFF}"/>
                </a:ext>
              </a:extLst>
            </p:cNvPr>
            <p:cNvSpPr txBox="1"/>
            <p:nvPr/>
          </p:nvSpPr>
          <p:spPr>
            <a:xfrm>
              <a:off x="1995795" y="4234807"/>
              <a:ext cx="2514600" cy="1875257"/>
            </a:xfrm>
            <a:prstGeom prst="rect">
              <a:avLst/>
            </a:prstGeom>
          </p:spPr>
          <p:txBody>
            <a:bodyPr wrap="square" lIns="0" tIns="0" rIns="0" bIns="0" rtlCol="0" anchor="t">
              <a:spAutoFit/>
            </a:bodyPr>
            <a:lstStyle/>
            <a:p>
              <a:pPr algn="ctr">
                <a:lnSpc>
                  <a:spcPts val="3740"/>
                </a:lnSpc>
                <a:spcBef>
                  <a:spcPct val="0"/>
                </a:spcBef>
              </a:pPr>
              <a:r>
                <a:rPr lang="en-US" sz="2672" dirty="0">
                  <a:solidFill>
                    <a:srgbClr val="D6801C"/>
                  </a:solidFill>
                  <a:latin typeface="Poppins Ultra-Bold"/>
                  <a:ea typeface="Poppins Ultra-Bold"/>
                  <a:cs typeface="Poppins Ultra-Bold"/>
                  <a:sym typeface="Poppins Ultra-Bold"/>
                </a:rPr>
                <a:t>Navigating Time Management Challenges</a:t>
              </a:r>
            </a:p>
          </p:txBody>
        </p:sp>
        <p:sp>
          <p:nvSpPr>
            <p:cNvPr id="50" name="TextBox 49">
              <a:extLst>
                <a:ext uri="{FF2B5EF4-FFF2-40B4-BE49-F238E27FC236}">
                  <a16:creationId xmlns:a16="http://schemas.microsoft.com/office/drawing/2014/main" id="{BDC5C02B-0473-AC46-DEA3-9F37D9717FA1}"/>
                </a:ext>
              </a:extLst>
            </p:cNvPr>
            <p:cNvSpPr txBox="1"/>
            <p:nvPr/>
          </p:nvSpPr>
          <p:spPr>
            <a:xfrm>
              <a:off x="2753533" y="2196136"/>
              <a:ext cx="990600" cy="1446550"/>
            </a:xfrm>
            <a:prstGeom prst="rect">
              <a:avLst/>
            </a:prstGeom>
            <a:noFill/>
          </p:spPr>
          <p:txBody>
            <a:bodyPr wrap="square" rtlCol="0">
              <a:spAutoFit/>
            </a:bodyPr>
            <a:lstStyle/>
            <a:p>
              <a:r>
                <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rPr>
                <a:t>N</a:t>
              </a:r>
            </a:p>
          </p:txBody>
        </p:sp>
      </p:grpSp>
      <p:grpSp>
        <p:nvGrpSpPr>
          <p:cNvPr id="53" name="Group 52">
            <a:extLst>
              <a:ext uri="{FF2B5EF4-FFF2-40B4-BE49-F238E27FC236}">
                <a16:creationId xmlns:a16="http://schemas.microsoft.com/office/drawing/2014/main" id="{A9BE880A-CF0D-5C4B-277A-6340D58A98E6}"/>
              </a:ext>
            </a:extLst>
          </p:cNvPr>
          <p:cNvGrpSpPr/>
          <p:nvPr/>
        </p:nvGrpSpPr>
        <p:grpSpPr>
          <a:xfrm>
            <a:off x="14723716" y="2001949"/>
            <a:ext cx="2456187" cy="6725126"/>
            <a:chOff x="2073616" y="1900075"/>
            <a:chExt cx="2456187" cy="6725126"/>
          </a:xfrm>
        </p:grpSpPr>
        <p:grpSp>
          <p:nvGrpSpPr>
            <p:cNvPr id="54" name="Group 3">
              <a:extLst>
                <a:ext uri="{FF2B5EF4-FFF2-40B4-BE49-F238E27FC236}">
                  <a16:creationId xmlns:a16="http://schemas.microsoft.com/office/drawing/2014/main" id="{2A8F3FAF-E01A-62E5-3AF8-AB5140E09245}"/>
                </a:ext>
              </a:extLst>
            </p:cNvPr>
            <p:cNvGrpSpPr/>
            <p:nvPr/>
          </p:nvGrpSpPr>
          <p:grpSpPr>
            <a:xfrm>
              <a:off x="2179366" y="1900075"/>
              <a:ext cx="2138934" cy="2138934"/>
              <a:chOff x="0" y="0"/>
              <a:chExt cx="812800" cy="812800"/>
            </a:xfrm>
          </p:grpSpPr>
          <p:sp>
            <p:nvSpPr>
              <p:cNvPr id="58" name="Freeform 4">
                <a:extLst>
                  <a:ext uri="{FF2B5EF4-FFF2-40B4-BE49-F238E27FC236}">
                    <a16:creationId xmlns:a16="http://schemas.microsoft.com/office/drawing/2014/main" id="{27E583BE-E36A-1F97-7D9E-4D009BF030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59" name="TextBox 5">
                <a:extLst>
                  <a:ext uri="{FF2B5EF4-FFF2-40B4-BE49-F238E27FC236}">
                    <a16:creationId xmlns:a16="http://schemas.microsoft.com/office/drawing/2014/main" id="{4F1C86C1-BAB9-69D7-14F4-EAAFD0FB2EB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5" name="TextBox 19">
              <a:extLst>
                <a:ext uri="{FF2B5EF4-FFF2-40B4-BE49-F238E27FC236}">
                  <a16:creationId xmlns:a16="http://schemas.microsoft.com/office/drawing/2014/main" id="{FF4C1446-34FB-D34B-3E0C-81F2EF6BD9FF}"/>
                </a:ext>
              </a:extLst>
            </p:cNvPr>
            <p:cNvSpPr txBox="1"/>
            <p:nvPr/>
          </p:nvSpPr>
          <p:spPr>
            <a:xfrm>
              <a:off x="2179366" y="6687106"/>
              <a:ext cx="2350437" cy="1938095"/>
            </a:xfrm>
            <a:prstGeom prst="rect">
              <a:avLst/>
            </a:prstGeom>
          </p:spPr>
          <p:txBody>
            <a:bodyPr lIns="0" tIns="0" rIns="0" bIns="0" rtlCol="0" anchor="t">
              <a:spAutoFit/>
            </a:bodyPr>
            <a:lstStyle/>
            <a:p>
              <a:pPr algn="ctr">
                <a:lnSpc>
                  <a:spcPts val="1939"/>
                </a:lnSpc>
                <a:spcBef>
                  <a:spcPct val="0"/>
                </a:spcBef>
              </a:pPr>
              <a:r>
                <a:rPr lang="en-US" sz="1385" b="1" dirty="0">
                  <a:solidFill>
                    <a:srgbClr val="292828"/>
                  </a:solidFill>
                  <a:latin typeface="Poppins Medium"/>
                  <a:ea typeface="Poppins Medium"/>
                  <a:cs typeface="Poppins Medium"/>
                  <a:sym typeface="Poppins Medium"/>
                </a:rPr>
                <a:t>Areas of Interest: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Effective Study Techniques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Time Management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Test Preparation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Technology Integration </a:t>
              </a:r>
            </a:p>
            <a:p>
              <a:pPr marL="285750" indent="-285750">
                <a:lnSpc>
                  <a:spcPts val="1939"/>
                </a:lnSpc>
                <a:spcBef>
                  <a:spcPct val="0"/>
                </a:spcBef>
                <a:buFont typeface="Arial" panose="020B0604020202020204" pitchFamily="34" charset="0"/>
                <a:buChar char="•"/>
              </a:pPr>
              <a:r>
                <a:rPr lang="en-US" sz="1385" dirty="0">
                  <a:solidFill>
                    <a:srgbClr val="292828"/>
                  </a:solidFill>
                  <a:latin typeface="Poppins Medium"/>
                  <a:ea typeface="Poppins Medium"/>
                  <a:cs typeface="Poppins Medium"/>
                  <a:sym typeface="Poppins Medium"/>
                </a:rPr>
                <a:t>Customized Learning Plans </a:t>
              </a:r>
            </a:p>
          </p:txBody>
        </p:sp>
        <p:sp>
          <p:nvSpPr>
            <p:cNvPr id="56" name="TextBox 20">
              <a:extLst>
                <a:ext uri="{FF2B5EF4-FFF2-40B4-BE49-F238E27FC236}">
                  <a16:creationId xmlns:a16="http://schemas.microsoft.com/office/drawing/2014/main" id="{4F597A89-ED58-E422-6905-5BA4A0A37BE3}"/>
                </a:ext>
              </a:extLst>
            </p:cNvPr>
            <p:cNvSpPr txBox="1"/>
            <p:nvPr/>
          </p:nvSpPr>
          <p:spPr>
            <a:xfrm>
              <a:off x="2073616" y="4238834"/>
              <a:ext cx="2350437" cy="926279"/>
            </a:xfrm>
            <a:prstGeom prst="rect">
              <a:avLst/>
            </a:prstGeom>
          </p:spPr>
          <p:txBody>
            <a:bodyPr lIns="0" tIns="0" rIns="0" bIns="0" rtlCol="0" anchor="t">
              <a:spAutoFit/>
            </a:bodyPr>
            <a:lstStyle/>
            <a:p>
              <a:pPr algn="ctr">
                <a:lnSpc>
                  <a:spcPts val="3740"/>
                </a:lnSpc>
                <a:spcBef>
                  <a:spcPct val="0"/>
                </a:spcBef>
              </a:pPr>
              <a:r>
                <a:rPr lang="en-US" sz="2672" dirty="0">
                  <a:solidFill>
                    <a:srgbClr val="D6801C"/>
                  </a:solidFill>
                  <a:latin typeface="Poppins Ultra-Bold"/>
                  <a:ea typeface="Poppins Ultra-Bold"/>
                  <a:cs typeface="Poppins Ultra-Bold"/>
                  <a:sym typeface="Poppins Ultra-Bold"/>
                </a:rPr>
                <a:t>Studying for Success </a:t>
              </a:r>
            </a:p>
          </p:txBody>
        </p:sp>
        <p:sp>
          <p:nvSpPr>
            <p:cNvPr id="57" name="TextBox 56">
              <a:extLst>
                <a:ext uri="{FF2B5EF4-FFF2-40B4-BE49-F238E27FC236}">
                  <a16:creationId xmlns:a16="http://schemas.microsoft.com/office/drawing/2014/main" id="{90B08F20-2C27-D2A7-CC24-D9E17FB6BCF9}"/>
                </a:ext>
              </a:extLst>
            </p:cNvPr>
            <p:cNvSpPr txBox="1"/>
            <p:nvPr/>
          </p:nvSpPr>
          <p:spPr>
            <a:xfrm>
              <a:off x="2753533" y="2196136"/>
              <a:ext cx="990600" cy="1446550"/>
            </a:xfrm>
            <a:prstGeom prst="rect">
              <a:avLst/>
            </a:prstGeom>
            <a:noFill/>
          </p:spPr>
          <p:txBody>
            <a:bodyPr wrap="square" rtlCol="0">
              <a:spAutoFit/>
            </a:bodyPr>
            <a:lstStyle/>
            <a:p>
              <a:r>
                <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rPr>
                <a:t>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15258" y="405768"/>
            <a:ext cx="12257483" cy="1805110"/>
          </a:xfrm>
          <a:prstGeom prst="rect">
            <a:avLst/>
          </a:prstGeom>
        </p:spPr>
        <p:txBody>
          <a:bodyPr lIns="0" tIns="0" rIns="0" bIns="0" rtlCol="0" anchor="t">
            <a:spAutoFit/>
          </a:bodyPr>
          <a:lstStyle/>
          <a:p>
            <a:pPr algn="ctr">
              <a:lnSpc>
                <a:spcPts val="7075"/>
              </a:lnSpc>
            </a:pPr>
            <a:r>
              <a:rPr lang="en-US" sz="5896" dirty="0">
                <a:solidFill>
                  <a:srgbClr val="D6801C"/>
                </a:solidFill>
                <a:latin typeface="Poppins Ultra-Bold"/>
                <a:ea typeface="Poppins Ultra-Bold"/>
                <a:cs typeface="Poppins Ultra-Bold"/>
                <a:sym typeface="Poppins Ultra-Bold"/>
              </a:rPr>
              <a:t>Submissions</a:t>
            </a:r>
          </a:p>
          <a:p>
            <a:pPr algn="ctr">
              <a:lnSpc>
                <a:spcPts val="7075"/>
              </a:lnSpc>
            </a:pPr>
            <a:r>
              <a:rPr lang="en-US" sz="5896" dirty="0">
                <a:solidFill>
                  <a:srgbClr val="D6801C"/>
                </a:solidFill>
                <a:latin typeface="Poppins Ultra-Bold"/>
                <a:ea typeface="Poppins Ultra-Bold"/>
                <a:cs typeface="Poppins Ultra-Bold"/>
                <a:sym typeface="Poppins Ultra-Bold"/>
              </a:rPr>
              <a:t>Due December 1, 2025</a:t>
            </a:r>
          </a:p>
        </p:txBody>
      </p:sp>
      <p:sp>
        <p:nvSpPr>
          <p:cNvPr id="24" name="Freeform 24"/>
          <p:cNvSpPr/>
          <p:nvPr/>
        </p:nvSpPr>
        <p:spPr>
          <a:xfrm>
            <a:off x="2055887" y="7090397"/>
            <a:ext cx="717722" cy="717722"/>
          </a:xfrm>
          <a:custGeom>
            <a:avLst/>
            <a:gdLst/>
            <a:ahLst/>
            <a:cxnLst/>
            <a:rect l="l" t="t" r="r" b="b"/>
            <a:pathLst>
              <a:path w="717722" h="717722">
                <a:moveTo>
                  <a:pt x="0" y="0"/>
                </a:moveTo>
                <a:lnTo>
                  <a:pt x="717722" y="0"/>
                </a:lnTo>
                <a:lnTo>
                  <a:pt x="717722" y="717723"/>
                </a:lnTo>
                <a:lnTo>
                  <a:pt x="0" y="717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1993498" y="5064820"/>
            <a:ext cx="780112" cy="780112"/>
          </a:xfrm>
          <a:custGeom>
            <a:avLst/>
            <a:gdLst/>
            <a:ahLst/>
            <a:cxnLst/>
            <a:rect l="l" t="t" r="r" b="b"/>
            <a:pathLst>
              <a:path w="780112" h="780112">
                <a:moveTo>
                  <a:pt x="0" y="0"/>
                </a:moveTo>
                <a:lnTo>
                  <a:pt x="780111" y="0"/>
                </a:lnTo>
                <a:lnTo>
                  <a:pt x="780111" y="780112"/>
                </a:lnTo>
                <a:lnTo>
                  <a:pt x="0" y="780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a:off x="5597209" y="3620941"/>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a:off x="7028021" y="5019804"/>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29"/>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1" name="TextBox 40">
            <a:extLst>
              <a:ext uri="{FF2B5EF4-FFF2-40B4-BE49-F238E27FC236}">
                <a16:creationId xmlns:a16="http://schemas.microsoft.com/office/drawing/2014/main" id="{F4332A27-80FC-AA8F-0E06-7C1AEAE8D9C6}"/>
              </a:ext>
            </a:extLst>
          </p:cNvPr>
          <p:cNvSpPr txBox="1"/>
          <p:nvPr/>
        </p:nvSpPr>
        <p:spPr>
          <a:xfrm>
            <a:off x="1371600" y="2357036"/>
            <a:ext cx="4419600" cy="1015663"/>
          </a:xfrm>
          <a:prstGeom prst="rect">
            <a:avLst/>
          </a:prstGeom>
          <a:noFill/>
        </p:spPr>
        <p:txBody>
          <a:bodyPr wrap="square" rtlCol="0">
            <a:spAutoFit/>
          </a:bodyPr>
          <a:lstStyle/>
          <a:p>
            <a:pPr algn="ctr"/>
            <a:r>
              <a:rPr lang="en-US" sz="6000" dirty="0">
                <a:solidFill>
                  <a:schemeClr val="accent5">
                    <a:lumMod val="60000"/>
                    <a:lumOff val="40000"/>
                  </a:schemeClr>
                </a:solidFill>
                <a:latin typeface="Poppins Medium" panose="00000600000000000000" pitchFamily="2" charset="0"/>
                <a:cs typeface="Poppins Medium" panose="00000600000000000000" pitchFamily="2" charset="0"/>
              </a:rPr>
              <a:t>Poster</a:t>
            </a:r>
          </a:p>
        </p:txBody>
      </p:sp>
      <p:sp>
        <p:nvSpPr>
          <p:cNvPr id="42" name="TextBox 41">
            <a:extLst>
              <a:ext uri="{FF2B5EF4-FFF2-40B4-BE49-F238E27FC236}">
                <a16:creationId xmlns:a16="http://schemas.microsoft.com/office/drawing/2014/main" id="{79B5AAC2-51F3-22C2-170B-7C87B065F0B3}"/>
              </a:ext>
            </a:extLst>
          </p:cNvPr>
          <p:cNvSpPr txBox="1"/>
          <p:nvPr/>
        </p:nvSpPr>
        <p:spPr>
          <a:xfrm>
            <a:off x="12268200" y="2357035"/>
            <a:ext cx="4419600" cy="1015663"/>
          </a:xfrm>
          <a:prstGeom prst="rect">
            <a:avLst/>
          </a:prstGeom>
          <a:noFill/>
        </p:spPr>
        <p:txBody>
          <a:bodyPr wrap="square" rtlCol="0">
            <a:spAutoFit/>
          </a:bodyPr>
          <a:lstStyle/>
          <a:p>
            <a:pPr algn="ctr"/>
            <a:r>
              <a:rPr lang="en-US" sz="6000" dirty="0">
                <a:solidFill>
                  <a:schemeClr val="accent5">
                    <a:lumMod val="60000"/>
                    <a:lumOff val="40000"/>
                  </a:schemeClr>
                </a:solidFill>
                <a:latin typeface="Poppins Medium" panose="00000600000000000000" pitchFamily="2" charset="0"/>
                <a:cs typeface="Poppins Medium" panose="00000600000000000000" pitchFamily="2" charset="0"/>
              </a:rPr>
              <a:t>Podium</a:t>
            </a:r>
          </a:p>
        </p:txBody>
      </p:sp>
      <p:sp>
        <p:nvSpPr>
          <p:cNvPr id="43" name="TextBox 42">
            <a:extLst>
              <a:ext uri="{FF2B5EF4-FFF2-40B4-BE49-F238E27FC236}">
                <a16:creationId xmlns:a16="http://schemas.microsoft.com/office/drawing/2014/main" id="{26F51152-2C2C-DEE8-18F0-DA539856CCEF}"/>
              </a:ext>
            </a:extLst>
          </p:cNvPr>
          <p:cNvSpPr txBox="1"/>
          <p:nvPr/>
        </p:nvSpPr>
        <p:spPr>
          <a:xfrm>
            <a:off x="618653" y="3518856"/>
            <a:ext cx="5702702" cy="5016758"/>
          </a:xfrm>
          <a:prstGeom prst="rect">
            <a:avLst/>
          </a:prstGeom>
          <a:noFill/>
        </p:spPr>
        <p:txBody>
          <a:bodyPr wrap="square" rtlCol="0">
            <a:spAutoFit/>
          </a:bodyPr>
          <a:lstStyle/>
          <a:p>
            <a:pPr marL="1200150" indent="-28575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Aptos" panose="020B0004020202020204" pitchFamily="34" charset="0"/>
              </a:rPr>
              <a:t>Offered in-person at the conference venue. </a:t>
            </a:r>
            <a:endParaRPr lang="en-US" sz="3200" dirty="0">
              <a:solidFill>
                <a:srgbClr val="000000"/>
              </a:solidFill>
              <a:latin typeface="Noto Sans Symbols"/>
            </a:endParaRPr>
          </a:p>
          <a:p>
            <a:pPr marL="1200150" indent="-28575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Aptos" panose="020B0004020202020204" pitchFamily="34" charset="0"/>
              </a:rPr>
              <a:t>Posters will be displayed, one poster per board.</a:t>
            </a:r>
          </a:p>
          <a:p>
            <a:pPr marL="1200150" indent="-28575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Aptos" panose="020B0004020202020204" pitchFamily="34" charset="0"/>
              </a:rPr>
              <a:t>All posters should be in landscape format and should be </a:t>
            </a:r>
            <a:r>
              <a:rPr lang="en-US" sz="3200" b="0" i="0" u="none" strike="noStrike" dirty="0">
                <a:solidFill>
                  <a:srgbClr val="000000"/>
                </a:solidFill>
                <a:effectLst/>
                <a:highlight>
                  <a:srgbClr val="FFFFFF"/>
                </a:highlight>
                <a:latin typeface="Aptos" panose="020B0004020202020204" pitchFamily="34" charset="0"/>
              </a:rPr>
              <a:t>3’10’’ by 3’10” with a font size 20 or more</a:t>
            </a:r>
            <a:endParaRPr lang="en-US" sz="3200" dirty="0"/>
          </a:p>
        </p:txBody>
      </p:sp>
      <p:sp>
        <p:nvSpPr>
          <p:cNvPr id="44" name="TextBox 43">
            <a:extLst>
              <a:ext uri="{FF2B5EF4-FFF2-40B4-BE49-F238E27FC236}">
                <a16:creationId xmlns:a16="http://schemas.microsoft.com/office/drawing/2014/main" id="{27DA4E94-B727-F975-399B-9A51CEB1CF99}"/>
              </a:ext>
            </a:extLst>
          </p:cNvPr>
          <p:cNvSpPr txBox="1"/>
          <p:nvPr/>
        </p:nvSpPr>
        <p:spPr>
          <a:xfrm>
            <a:off x="11354472" y="3372698"/>
            <a:ext cx="5702702" cy="3539430"/>
          </a:xfrm>
          <a:prstGeom prst="rect">
            <a:avLst/>
          </a:prstGeom>
          <a:noFill/>
        </p:spPr>
        <p:txBody>
          <a:bodyPr wrap="square" rtlCol="0">
            <a:spAutoFit/>
          </a:bodyPr>
          <a:lstStyle/>
          <a:p>
            <a:pPr marL="91440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Aptos" panose="020B0004020202020204" pitchFamily="34" charset="0"/>
              </a:rPr>
              <a:t>Offered as in-person presentations at the conference venue. </a:t>
            </a:r>
            <a:endParaRPr lang="en-US" sz="3200" b="0" i="0" u="none" strike="noStrike" dirty="0">
              <a:solidFill>
                <a:srgbClr val="000000"/>
              </a:solidFill>
              <a:effectLst/>
              <a:latin typeface="Noto Sans Symbols"/>
            </a:endParaRPr>
          </a:p>
          <a:p>
            <a:pPr marL="914400"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Aptos" panose="020B0004020202020204" pitchFamily="34" charset="0"/>
              </a:rPr>
              <a:t>Podium presentations are allotted for </a:t>
            </a:r>
            <a:r>
              <a:rPr lang="en-US" sz="3200" dirty="0">
                <a:solidFill>
                  <a:srgbClr val="000000"/>
                </a:solidFill>
                <a:highlight>
                  <a:srgbClr val="FFFFFF"/>
                </a:highlight>
                <a:latin typeface="Aptos" panose="020B0004020202020204" pitchFamily="34" charset="0"/>
              </a:rPr>
              <a:t>40</a:t>
            </a:r>
            <a:r>
              <a:rPr lang="en-US" sz="3200" b="0" i="0" u="none" strike="noStrike" dirty="0">
                <a:solidFill>
                  <a:srgbClr val="000000"/>
                </a:solidFill>
                <a:effectLst/>
                <a:highlight>
                  <a:srgbClr val="FFFFFF"/>
                </a:highlight>
                <a:latin typeface="Aptos" panose="020B0004020202020204" pitchFamily="34" charset="0"/>
              </a:rPr>
              <a:t> minutes, with 5 minutes for questions. </a:t>
            </a:r>
            <a:endParaRPr lang="en-US" sz="3200" b="0" i="0" u="none" strike="noStrike" dirty="0">
              <a:solidFill>
                <a:srgbClr val="000000"/>
              </a:solidFill>
              <a:effectLst/>
              <a:latin typeface="Noto Sans Symbol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79E1B-DE9B-BA01-DE66-597E1D7A0C4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EDDC060-6307-DF65-4292-B651E554DE71}"/>
              </a:ext>
            </a:extLst>
          </p:cNvPr>
          <p:cNvSpPr txBox="1"/>
          <p:nvPr/>
        </p:nvSpPr>
        <p:spPr>
          <a:xfrm>
            <a:off x="3015258" y="405768"/>
            <a:ext cx="12257483" cy="1805110"/>
          </a:xfrm>
          <a:prstGeom prst="rect">
            <a:avLst/>
          </a:prstGeom>
        </p:spPr>
        <p:txBody>
          <a:bodyPr lIns="0" tIns="0" rIns="0" bIns="0" rtlCol="0" anchor="t">
            <a:spAutoFit/>
          </a:bodyPr>
          <a:lstStyle/>
          <a:p>
            <a:pPr marL="0" marR="0" lvl="0" indent="0" algn="ctr" defTabSz="914400" rtl="0" eaLnBrk="1" fontAlgn="auto" latinLnBrk="0" hangingPunct="1">
              <a:lnSpc>
                <a:spcPts val="7075"/>
              </a:lnSpc>
              <a:spcBef>
                <a:spcPts val="0"/>
              </a:spcBef>
              <a:spcAft>
                <a:spcPts val="0"/>
              </a:spcAft>
              <a:buClrTx/>
              <a:buSzTx/>
              <a:buFontTx/>
              <a:buNone/>
              <a:tabLst/>
              <a:defRPr/>
            </a:pPr>
            <a:r>
              <a:rPr kumimoji="0" lang="en-US" sz="5896" b="0" i="0" u="none" strike="noStrike" kern="1200" cap="none" spc="0" normalizeH="0" baseline="0" noProof="0" dirty="0">
                <a:ln>
                  <a:noFill/>
                </a:ln>
                <a:solidFill>
                  <a:srgbClr val="D6801C"/>
                </a:solidFill>
                <a:effectLst/>
                <a:uLnTx/>
                <a:uFillTx/>
                <a:latin typeface="Poppins Ultra-Bold"/>
                <a:ea typeface="Poppins Ultra-Bold"/>
                <a:cs typeface="Poppins Ultra-Bold"/>
                <a:sym typeface="Poppins Ultra-Bold"/>
              </a:rPr>
              <a:t>Vendor &amp; </a:t>
            </a:r>
            <a:r>
              <a:rPr kumimoji="0" lang="en-US" sz="5896" b="0" i="0" u="none" strike="noStrike" kern="1200" cap="none" spc="0" normalizeH="0" noProof="0" dirty="0">
                <a:ln>
                  <a:noFill/>
                </a:ln>
                <a:solidFill>
                  <a:srgbClr val="D5751D"/>
                </a:solidFill>
                <a:effectLst/>
                <a:uLnTx/>
                <a:uFillTx/>
                <a:latin typeface="Poppins Ultra-Bold"/>
                <a:ea typeface="Poppins Ultra-Bold"/>
                <a:cs typeface="Poppins Ultra-Bold"/>
                <a:sym typeface="Poppins Ultra-Bold"/>
              </a:rPr>
              <a:t>Sponsorship</a:t>
            </a:r>
            <a:r>
              <a:rPr kumimoji="0" lang="en-US" sz="5896" b="0" i="0" u="none" strike="noStrike" kern="1200" cap="none" spc="0" normalizeH="0" baseline="0" noProof="0" dirty="0">
                <a:ln>
                  <a:noFill/>
                </a:ln>
                <a:solidFill>
                  <a:srgbClr val="D6801C"/>
                </a:solidFill>
                <a:effectLst/>
                <a:uLnTx/>
                <a:uFillTx/>
                <a:latin typeface="Poppins Ultra-Bold"/>
                <a:ea typeface="Poppins Ultra-Bold"/>
                <a:cs typeface="Poppins Ultra-Bold"/>
                <a:sym typeface="Poppins Ultra-Bold"/>
              </a:rPr>
              <a:t> Information</a:t>
            </a:r>
          </a:p>
        </p:txBody>
      </p:sp>
      <p:sp>
        <p:nvSpPr>
          <p:cNvPr id="24" name="Freeform 24">
            <a:extLst>
              <a:ext uri="{FF2B5EF4-FFF2-40B4-BE49-F238E27FC236}">
                <a16:creationId xmlns:a16="http://schemas.microsoft.com/office/drawing/2014/main" id="{D2B36BE3-AD6C-E077-FF14-B572E7922A27}"/>
              </a:ext>
            </a:extLst>
          </p:cNvPr>
          <p:cNvSpPr/>
          <p:nvPr/>
        </p:nvSpPr>
        <p:spPr>
          <a:xfrm>
            <a:off x="2055887" y="7090397"/>
            <a:ext cx="717722" cy="717722"/>
          </a:xfrm>
          <a:custGeom>
            <a:avLst/>
            <a:gdLst/>
            <a:ahLst/>
            <a:cxnLst/>
            <a:rect l="l" t="t" r="r" b="b"/>
            <a:pathLst>
              <a:path w="717722" h="717722">
                <a:moveTo>
                  <a:pt x="0" y="0"/>
                </a:moveTo>
                <a:lnTo>
                  <a:pt x="717722" y="0"/>
                </a:lnTo>
                <a:lnTo>
                  <a:pt x="717722" y="717723"/>
                </a:lnTo>
                <a:lnTo>
                  <a:pt x="0" y="717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a:extLst>
              <a:ext uri="{FF2B5EF4-FFF2-40B4-BE49-F238E27FC236}">
                <a16:creationId xmlns:a16="http://schemas.microsoft.com/office/drawing/2014/main" id="{E8DA7524-CD2C-E4CD-D5BD-8CA17D892DAB}"/>
              </a:ext>
            </a:extLst>
          </p:cNvPr>
          <p:cNvSpPr/>
          <p:nvPr/>
        </p:nvSpPr>
        <p:spPr>
          <a:xfrm>
            <a:off x="1993498" y="5064820"/>
            <a:ext cx="780112" cy="780112"/>
          </a:xfrm>
          <a:custGeom>
            <a:avLst/>
            <a:gdLst/>
            <a:ahLst/>
            <a:cxnLst/>
            <a:rect l="l" t="t" r="r" b="b"/>
            <a:pathLst>
              <a:path w="780112" h="780112">
                <a:moveTo>
                  <a:pt x="0" y="0"/>
                </a:moveTo>
                <a:lnTo>
                  <a:pt x="780111" y="0"/>
                </a:lnTo>
                <a:lnTo>
                  <a:pt x="780111" y="780112"/>
                </a:lnTo>
                <a:lnTo>
                  <a:pt x="0" y="780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a:extLst>
              <a:ext uri="{FF2B5EF4-FFF2-40B4-BE49-F238E27FC236}">
                <a16:creationId xmlns:a16="http://schemas.microsoft.com/office/drawing/2014/main" id="{BF47414F-B2D1-B75D-5DDB-DBB0E52A8166}"/>
              </a:ext>
            </a:extLst>
          </p:cNvPr>
          <p:cNvSpPr/>
          <p:nvPr/>
        </p:nvSpPr>
        <p:spPr>
          <a:xfrm>
            <a:off x="5597209" y="3620941"/>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a:extLst>
              <a:ext uri="{FF2B5EF4-FFF2-40B4-BE49-F238E27FC236}">
                <a16:creationId xmlns:a16="http://schemas.microsoft.com/office/drawing/2014/main" id="{B02D1A74-1EA2-36A3-5874-1010D5421156}"/>
              </a:ext>
            </a:extLst>
          </p:cNvPr>
          <p:cNvSpPr/>
          <p:nvPr/>
        </p:nvSpPr>
        <p:spPr>
          <a:xfrm>
            <a:off x="7028021" y="5019804"/>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a:extLst>
              <a:ext uri="{FF2B5EF4-FFF2-40B4-BE49-F238E27FC236}">
                <a16:creationId xmlns:a16="http://schemas.microsoft.com/office/drawing/2014/main" id="{78F8BFA6-B261-F19C-B4D4-E2D48E4F8B39}"/>
              </a:ext>
            </a:extLst>
          </p:cNvPr>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FC975396-3A32-E9C8-AB7C-DD07708A87B8}"/>
              </a:ext>
            </a:extLst>
          </p:cNvPr>
          <p:cNvSpPr txBox="1"/>
          <p:nvPr/>
        </p:nvSpPr>
        <p:spPr>
          <a:xfrm>
            <a:off x="1565148" y="1703046"/>
            <a:ext cx="4419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srgbClr val="4BACC6">
                    <a:lumMod val="60000"/>
                    <a:lumOff val="40000"/>
                  </a:srgbClr>
                </a:solidFill>
                <a:latin typeface="Poppins Medium" panose="00000600000000000000" pitchFamily="2" charset="0"/>
                <a:cs typeface="Poppins Medium" panose="00000600000000000000" pitchFamily="2" charset="0"/>
              </a:rPr>
              <a:t>Vendor</a:t>
            </a:r>
            <a:endParaRPr kumimoji="0" lang="en-US" sz="6000" b="0" i="0" u="none" strike="noStrike" kern="1200" cap="none" spc="0" normalizeH="0" baseline="0" noProof="0" dirty="0">
              <a:ln>
                <a:noFill/>
              </a:ln>
              <a:solidFill>
                <a:srgbClr val="4BACC6">
                  <a:lumMod val="60000"/>
                  <a:lumOff val="40000"/>
                </a:srgbClr>
              </a:solidFill>
              <a:effectLst/>
              <a:uLnTx/>
              <a:uFillTx/>
              <a:latin typeface="Poppins Medium" panose="00000600000000000000" pitchFamily="2" charset="0"/>
              <a:ea typeface="+mn-ea"/>
              <a:cs typeface="Poppins Medium" panose="00000600000000000000" pitchFamily="2" charset="0"/>
            </a:endParaRPr>
          </a:p>
        </p:txBody>
      </p:sp>
      <p:sp>
        <p:nvSpPr>
          <p:cNvPr id="42" name="TextBox 41">
            <a:extLst>
              <a:ext uri="{FF2B5EF4-FFF2-40B4-BE49-F238E27FC236}">
                <a16:creationId xmlns:a16="http://schemas.microsoft.com/office/drawing/2014/main" id="{6A0AF6C4-9D4F-4D9B-125B-C6D0ECA8A297}"/>
              </a:ext>
            </a:extLst>
          </p:cNvPr>
          <p:cNvSpPr txBox="1"/>
          <p:nvPr/>
        </p:nvSpPr>
        <p:spPr>
          <a:xfrm>
            <a:off x="11020149" y="1892990"/>
            <a:ext cx="57027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srgbClr val="4BACC6">
                    <a:lumMod val="60000"/>
                    <a:lumOff val="40000"/>
                  </a:srgbClr>
                </a:solidFill>
                <a:latin typeface="Poppins Medium" panose="00000600000000000000" pitchFamily="2" charset="0"/>
                <a:cs typeface="Poppins Medium" panose="00000600000000000000" pitchFamily="2" charset="0"/>
              </a:rPr>
              <a:t>Sponsorship</a:t>
            </a:r>
            <a:endParaRPr kumimoji="0" lang="en-US" sz="6000" b="0" i="0" u="none" strike="noStrike" kern="1200" cap="none" spc="0" normalizeH="0" baseline="0" noProof="0" dirty="0">
              <a:ln>
                <a:noFill/>
              </a:ln>
              <a:solidFill>
                <a:srgbClr val="4BACC6">
                  <a:lumMod val="60000"/>
                  <a:lumOff val="40000"/>
                </a:srgbClr>
              </a:solidFill>
              <a:effectLst/>
              <a:uLnTx/>
              <a:uFillTx/>
              <a:latin typeface="Poppins Medium" panose="00000600000000000000" pitchFamily="2" charset="0"/>
              <a:ea typeface="+mn-ea"/>
              <a:cs typeface="Poppins Medium" panose="00000600000000000000" pitchFamily="2" charset="0"/>
            </a:endParaRPr>
          </a:p>
        </p:txBody>
      </p:sp>
      <p:sp>
        <p:nvSpPr>
          <p:cNvPr id="43" name="TextBox 42">
            <a:extLst>
              <a:ext uri="{FF2B5EF4-FFF2-40B4-BE49-F238E27FC236}">
                <a16:creationId xmlns:a16="http://schemas.microsoft.com/office/drawing/2014/main" id="{1FDC69A4-F974-CE13-7043-4BC7ADC1DAAE}"/>
              </a:ext>
            </a:extLst>
          </p:cNvPr>
          <p:cNvSpPr txBox="1"/>
          <p:nvPr/>
        </p:nvSpPr>
        <p:spPr>
          <a:xfrm>
            <a:off x="537550" y="2791787"/>
            <a:ext cx="7333329" cy="7478970"/>
          </a:xfrm>
          <a:prstGeom prst="rect">
            <a:avLst/>
          </a:prstGeom>
          <a:noFill/>
        </p:spPr>
        <p:txBody>
          <a:bodyPr wrap="square" rtlCol="0">
            <a:spAutoFit/>
          </a:bodyPr>
          <a:lstStyle/>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0000"/>
                </a:solidFill>
                <a:latin typeface="Aptos" panose="020B0004020202020204" pitchFamily="34" charset="0"/>
              </a:rPr>
              <a:t>Exhibitor Fee $1000</a:t>
            </a: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0000"/>
                </a:solidFill>
                <a:latin typeface="Aptos" panose="020B0004020202020204" pitchFamily="34" charset="0"/>
              </a:rPr>
              <a:t>Includes: Table, 2 chairs, 2 registrations for staff members</a:t>
            </a: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000000"/>
              </a:solidFill>
              <a:latin typeface="Aptos" panose="020B0004020202020204" pitchFamily="34" charset="0"/>
            </a:endParaRP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Additional staff: $300/person</a:t>
            </a: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000000"/>
              </a:solidFill>
              <a:latin typeface="Aptos" panose="020B0004020202020204" pitchFamily="34" charset="0"/>
            </a:endParaRP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Spaces will be assigned after the December 1, 2025 deadline</a:t>
            </a: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000000"/>
              </a:solidFill>
              <a:latin typeface="Aptos" panose="020B0004020202020204" pitchFamily="34" charset="0"/>
            </a:endParaRP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LAST opportunity for vendors to register: January 15, 2026</a:t>
            </a: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srgbClr val="000000"/>
              </a:solidFill>
              <a:latin typeface="Aptos" panose="020B0004020202020204" pitchFamily="34" charset="0"/>
            </a:endParaRP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12001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583DAFC2-5C4F-59C6-4C7A-107A6BAF3811}"/>
              </a:ext>
            </a:extLst>
          </p:cNvPr>
          <p:cNvSpPr txBox="1"/>
          <p:nvPr/>
        </p:nvSpPr>
        <p:spPr>
          <a:xfrm>
            <a:off x="9841426" y="3235613"/>
            <a:ext cx="8446574" cy="7540526"/>
          </a:xfrm>
          <a:prstGeom prst="rect">
            <a:avLst/>
          </a:prstGeom>
          <a:noFill/>
        </p:spPr>
        <p:txBody>
          <a:bodyPr wrap="square" rtlCol="0">
            <a:spAutoFit/>
          </a:bodyPr>
          <a:lstStyle/>
          <a:p>
            <a:pPr marL="91440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Platinum Level </a:t>
            </a:r>
            <a:r>
              <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$5, 500</a:t>
            </a:r>
          </a:p>
          <a:p>
            <a:pPr marL="1371600" lvl="1" fontAlgn="base">
              <a:buFont typeface="Arial" panose="020B0604020202020204" pitchFamily="34" charset="0"/>
              <a:buChar char="•"/>
            </a:pPr>
            <a:r>
              <a:rPr lang="en-US" sz="3200" dirty="0">
                <a:solidFill>
                  <a:srgbClr val="000000"/>
                </a:solidFill>
                <a:latin typeface="Aptos" panose="020B0004020202020204" pitchFamily="34" charset="0"/>
              </a:rPr>
              <a:t>Includes Lunch/Reception sponsorship opportunities</a:t>
            </a:r>
          </a:p>
          <a:p>
            <a:pPr marL="1371600" lvl="1" fontAlgn="base">
              <a:buFont typeface="Arial" panose="020B0604020202020204" pitchFamily="34" charset="0"/>
              <a:buChar char="•"/>
            </a:pPr>
            <a:endParaRPr kumimoji="0" lang="en-US"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91440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rgbClr val="000000"/>
                </a:solidFill>
                <a:latin typeface="Aptos" panose="020B0004020202020204" pitchFamily="34" charset="0"/>
              </a:rPr>
              <a:t>Gold Level </a:t>
            </a:r>
            <a:r>
              <a:rPr lang="en-US" sz="3200" dirty="0">
                <a:solidFill>
                  <a:srgbClr val="000000"/>
                </a:solidFill>
                <a:latin typeface="Aptos" panose="020B0004020202020204" pitchFamily="34" charset="0"/>
              </a:rPr>
              <a:t>$5,000</a:t>
            </a:r>
          </a:p>
          <a:p>
            <a:pPr marL="1371600" lvl="1" fontAlgn="base">
              <a:buFont typeface="Arial" panose="020B0604020202020204" pitchFamily="34" charset="0"/>
              <a:buChar char="•"/>
            </a:pPr>
            <a:r>
              <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Breakfast sponsorship</a:t>
            </a:r>
          </a:p>
          <a:p>
            <a:pPr marL="1371600" lvl="1" fontAlgn="base">
              <a:buFont typeface="Arial" panose="020B0604020202020204" pitchFamily="34" charset="0"/>
              <a:buChar char="•"/>
            </a:pPr>
            <a:endParaRPr lang="en-US" dirty="0">
              <a:solidFill>
                <a:srgbClr val="000000"/>
              </a:solidFill>
              <a:latin typeface="Aptos" panose="020B0004020202020204" pitchFamily="34" charset="0"/>
            </a:endParaRPr>
          </a:p>
          <a:p>
            <a:pPr marL="91440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rgbClr val="000000"/>
                </a:solidFill>
                <a:latin typeface="Aptos" panose="020B0004020202020204" pitchFamily="34" charset="0"/>
              </a:rPr>
              <a:t>Silver Level </a:t>
            </a:r>
            <a:r>
              <a:rPr lang="en-US" sz="3200" dirty="0">
                <a:solidFill>
                  <a:srgbClr val="000000"/>
                </a:solidFill>
                <a:latin typeface="Aptos" panose="020B0004020202020204" pitchFamily="34" charset="0"/>
              </a:rPr>
              <a:t>$4,000</a:t>
            </a:r>
          </a:p>
          <a:p>
            <a:pPr marL="1371600" lvl="1" fontAlgn="base">
              <a:buFont typeface="Arial" panose="020B0604020202020204" pitchFamily="34" charset="0"/>
              <a:buChar char="•"/>
            </a:pPr>
            <a:r>
              <a:rPr lang="en-US" sz="3200" dirty="0">
                <a:solidFill>
                  <a:srgbClr val="000000"/>
                </a:solidFill>
                <a:latin typeface="Aptos" panose="020B0004020202020204" pitchFamily="34" charset="0"/>
              </a:rPr>
              <a:t>Refreshment break sponsor</a:t>
            </a:r>
          </a:p>
          <a:p>
            <a:pPr marL="1371600" lvl="1" fontAlgn="base">
              <a:buFont typeface="Arial" panose="020B0604020202020204" pitchFamily="34" charset="0"/>
              <a:buChar char="•"/>
            </a:pPr>
            <a:r>
              <a:rPr lang="en-US" sz="3200" dirty="0">
                <a:solidFill>
                  <a:srgbClr val="000000"/>
                </a:solidFill>
                <a:latin typeface="Aptos" panose="020B0004020202020204" pitchFamily="34" charset="0"/>
              </a:rPr>
              <a:t>Plenary speaker sponsor</a:t>
            </a:r>
          </a:p>
          <a:p>
            <a:pPr marL="1371600" lvl="1" fontAlgn="base">
              <a:buFont typeface="Arial" panose="020B0604020202020204" pitchFamily="34" charset="0"/>
              <a:buChar char="•"/>
            </a:pPr>
            <a:endParaRPr lang="en-US" dirty="0">
              <a:solidFill>
                <a:srgbClr val="000000"/>
              </a:solidFill>
              <a:latin typeface="Aptos" panose="020B0004020202020204" pitchFamily="34" charset="0"/>
            </a:endParaRPr>
          </a:p>
          <a:p>
            <a:pPr marL="91440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rgbClr val="000000"/>
                </a:solidFill>
                <a:latin typeface="Aptos" panose="020B0004020202020204" pitchFamily="34" charset="0"/>
              </a:rPr>
              <a:t>Bronze Level </a:t>
            </a:r>
            <a:r>
              <a:rPr lang="en-US" sz="3200" dirty="0">
                <a:solidFill>
                  <a:srgbClr val="000000"/>
                </a:solidFill>
                <a:latin typeface="Aptos" panose="020B0004020202020204" pitchFamily="34" charset="0"/>
              </a:rPr>
              <a:t>$2500</a:t>
            </a:r>
          </a:p>
          <a:p>
            <a:pPr marL="1371600" lvl="1" fontAlgn="base">
              <a:buFont typeface="Arial" panose="020B0604020202020204" pitchFamily="34" charset="0"/>
              <a:buChar char="•"/>
            </a:pPr>
            <a:r>
              <a:rPr lang="en-US" sz="3200" dirty="0">
                <a:solidFill>
                  <a:srgbClr val="000000"/>
                </a:solidFill>
                <a:latin typeface="Aptos" panose="020B0004020202020204" pitchFamily="34" charset="0"/>
              </a:rPr>
              <a:t>Attendee Lanyards</a:t>
            </a:r>
          </a:p>
          <a:p>
            <a:pPr marL="1371600" lvl="1" fontAlgn="base"/>
            <a:endPar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1371600" lvl="1" fontAlgn="base">
              <a:buFont typeface="Arial" panose="020B0604020202020204" pitchFamily="34" charset="0"/>
              <a:buChar char="•"/>
            </a:pPr>
            <a:endParaRPr kumimoji="0" lang="en-US" sz="3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1371600" lvl="1" fontAlgn="base">
              <a:buFont typeface="Arial" panose="020B0604020202020204" pitchFamily="34" charset="0"/>
              <a:buChar char="•"/>
            </a:pPr>
            <a:endParaRPr kumimoji="0" lang="en-US" sz="3200" b="0" i="0" u="none" strike="noStrike" kern="1200" cap="none" spc="0" normalizeH="0" baseline="0" noProof="0" dirty="0">
              <a:ln>
                <a:noFill/>
              </a:ln>
              <a:solidFill>
                <a:srgbClr val="000000"/>
              </a:solidFill>
              <a:effectLst/>
              <a:uLnTx/>
              <a:uFillTx/>
              <a:latin typeface="Noto Sans Symbols"/>
              <a:ea typeface="+mn-ea"/>
              <a:cs typeface="+mn-cs"/>
            </a:endParaRPr>
          </a:p>
        </p:txBody>
      </p:sp>
      <p:sp>
        <p:nvSpPr>
          <p:cNvPr id="3" name="TextBox 2">
            <a:extLst>
              <a:ext uri="{FF2B5EF4-FFF2-40B4-BE49-F238E27FC236}">
                <a16:creationId xmlns:a16="http://schemas.microsoft.com/office/drawing/2014/main" id="{17BB2CAE-2C41-93CA-7CD3-7FD797115908}"/>
              </a:ext>
            </a:extLst>
          </p:cNvPr>
          <p:cNvSpPr txBox="1"/>
          <p:nvPr/>
        </p:nvSpPr>
        <p:spPr>
          <a:xfrm>
            <a:off x="7640650" y="6405090"/>
            <a:ext cx="3006698" cy="3416320"/>
          </a:xfrm>
          <a:prstGeom prst="rect">
            <a:avLst/>
          </a:prstGeom>
          <a:noFill/>
        </p:spPr>
        <p:txBody>
          <a:bodyPr wrap="square" rtlCol="0">
            <a:spAutoFit/>
          </a:bodyPr>
          <a:lstStyle/>
          <a:p>
            <a:pPr algn="ctr"/>
            <a:r>
              <a:rPr lang="en-US" sz="3600" b="1" dirty="0">
                <a:solidFill>
                  <a:schemeClr val="accent6">
                    <a:lumMod val="75000"/>
                  </a:schemeClr>
                </a:solidFill>
              </a:rPr>
              <a:t>All interested vendors or sponsors please refer to </a:t>
            </a:r>
          </a:p>
          <a:p>
            <a:pPr algn="ctr"/>
            <a:r>
              <a:rPr lang="en-US" sz="3600" b="1" dirty="0">
                <a:solidFill>
                  <a:schemeClr val="accent6">
                    <a:lumMod val="75000"/>
                  </a:schemeClr>
                </a:solidFill>
              </a:rPr>
              <a:t>Beth Hultquist  704-785-0393  </a:t>
            </a:r>
          </a:p>
        </p:txBody>
      </p:sp>
    </p:spTree>
    <p:extLst>
      <p:ext uri="{BB962C8B-B14F-4D97-AF65-F5344CB8AC3E}">
        <p14:creationId xmlns:p14="http://schemas.microsoft.com/office/powerpoint/2010/main" val="154799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419600" y="571500"/>
            <a:ext cx="8572500" cy="864467"/>
          </a:xfrm>
          <a:prstGeom prst="rect">
            <a:avLst/>
          </a:prstGeom>
        </p:spPr>
        <p:txBody>
          <a:bodyPr wrap="square" lIns="0" tIns="0" rIns="0" bIns="0" rtlCol="0" anchor="t">
            <a:spAutoFit/>
          </a:bodyPr>
          <a:lstStyle/>
          <a:p>
            <a:pPr algn="ctr">
              <a:lnSpc>
                <a:spcPts val="6299"/>
              </a:lnSpc>
              <a:spcBef>
                <a:spcPct val="0"/>
              </a:spcBef>
            </a:pPr>
            <a:r>
              <a:rPr lang="en-US" sz="7200" dirty="0">
                <a:solidFill>
                  <a:srgbClr val="D6801C"/>
                </a:solidFill>
                <a:latin typeface="Poppins Heavy"/>
                <a:ea typeface="Poppins Heavy"/>
                <a:cs typeface="Poppins Heavy"/>
                <a:sym typeface="Poppins Heavy"/>
              </a:rPr>
              <a:t>Important Dates</a:t>
            </a:r>
          </a:p>
        </p:txBody>
      </p:sp>
      <p:sp>
        <p:nvSpPr>
          <p:cNvPr id="31" name="TextBox 30">
            <a:extLst>
              <a:ext uri="{FF2B5EF4-FFF2-40B4-BE49-F238E27FC236}">
                <a16:creationId xmlns:a16="http://schemas.microsoft.com/office/drawing/2014/main" id="{47BDC381-42C3-7702-F695-9F6F92BC015A}"/>
              </a:ext>
            </a:extLst>
          </p:cNvPr>
          <p:cNvSpPr txBox="1"/>
          <p:nvPr/>
        </p:nvSpPr>
        <p:spPr>
          <a:xfrm>
            <a:off x="1143000" y="1714500"/>
            <a:ext cx="13754100" cy="8217634"/>
          </a:xfrm>
          <a:prstGeom prst="rect">
            <a:avLst/>
          </a:prstGeom>
          <a:noFill/>
        </p:spPr>
        <p:txBody>
          <a:bodyPr wrap="square" rtlCol="0">
            <a:spAutoFit/>
          </a:bodyPr>
          <a:lstStyle/>
          <a:p>
            <a:pPr marL="285750" indent="-285750">
              <a:buFont typeface="Arial" panose="020B0604020202020204" pitchFamily="34" charset="0"/>
              <a:buChar char="•"/>
            </a:pPr>
            <a:r>
              <a:rPr lang="en-US" sz="4800" b="1" u="sng" dirty="0">
                <a:solidFill>
                  <a:schemeClr val="accent5">
                    <a:lumMod val="60000"/>
                    <a:lumOff val="40000"/>
                  </a:schemeClr>
                </a:solidFill>
              </a:rPr>
              <a:t>December 1, 2025</a:t>
            </a:r>
          </a:p>
          <a:p>
            <a:pPr marL="742950" lvl="1" indent="-285750">
              <a:buFont typeface="Arial" panose="020B0604020202020204" pitchFamily="34" charset="0"/>
              <a:buChar char="•"/>
            </a:pPr>
            <a:r>
              <a:rPr lang="en-US" sz="4800" dirty="0"/>
              <a:t>Poster </a:t>
            </a:r>
            <a:r>
              <a:rPr lang="en-US" sz="4800"/>
              <a:t>&amp; Presentation Submissions </a:t>
            </a:r>
            <a:r>
              <a:rPr lang="en-US" sz="4800" dirty="0"/>
              <a:t>Due </a:t>
            </a:r>
          </a:p>
          <a:p>
            <a:pPr marL="285750" indent="-285750">
              <a:buFont typeface="Arial" panose="020B0604020202020204" pitchFamily="34" charset="0"/>
              <a:buChar char="•"/>
            </a:pPr>
            <a:r>
              <a:rPr lang="en-US" sz="4800" b="1" u="sng" dirty="0">
                <a:solidFill>
                  <a:schemeClr val="accent5">
                    <a:lumMod val="60000"/>
                    <a:lumOff val="40000"/>
                  </a:schemeClr>
                </a:solidFill>
              </a:rPr>
              <a:t>February 2, 2026</a:t>
            </a:r>
          </a:p>
          <a:p>
            <a:pPr marL="742950" lvl="1" indent="-285750">
              <a:buFont typeface="Arial" panose="020B0604020202020204" pitchFamily="34" charset="0"/>
              <a:buChar char="•"/>
            </a:pPr>
            <a:r>
              <a:rPr lang="en-US" sz="4800" dirty="0"/>
              <a:t>Last day to register as early bird rate: $400</a:t>
            </a:r>
          </a:p>
          <a:p>
            <a:pPr marL="742950" lvl="1" indent="-285750">
              <a:buFont typeface="Arial" panose="020B0604020202020204" pitchFamily="34" charset="0"/>
              <a:buChar char="•"/>
            </a:pPr>
            <a:r>
              <a:rPr lang="en-US" sz="4800" dirty="0"/>
              <a:t>Undergraduate Student rate: $175</a:t>
            </a:r>
          </a:p>
          <a:p>
            <a:pPr marL="285750" indent="-285750">
              <a:buFont typeface="Arial" panose="020B0604020202020204" pitchFamily="34" charset="0"/>
              <a:buChar char="•"/>
            </a:pPr>
            <a:r>
              <a:rPr lang="en-US" sz="4800" b="1" u="sng" dirty="0">
                <a:solidFill>
                  <a:schemeClr val="accent5">
                    <a:lumMod val="60000"/>
                    <a:lumOff val="40000"/>
                  </a:schemeClr>
                </a:solidFill>
              </a:rPr>
              <a:t>February 16, 2026 </a:t>
            </a:r>
          </a:p>
          <a:p>
            <a:pPr marL="742950" lvl="1" indent="-285750">
              <a:buFont typeface="Arial" panose="020B0604020202020204" pitchFamily="34" charset="0"/>
              <a:buChar char="•"/>
            </a:pPr>
            <a:r>
              <a:rPr lang="en-US" sz="4800" dirty="0"/>
              <a:t>Last day to register at regular rate: $500</a:t>
            </a:r>
          </a:p>
          <a:p>
            <a:pPr marL="285750" indent="-285750">
              <a:buFont typeface="Arial" panose="020B0604020202020204" pitchFamily="34" charset="0"/>
              <a:buChar char="•"/>
            </a:pPr>
            <a:r>
              <a:rPr lang="en-US" sz="4800" b="1" u="sng" dirty="0">
                <a:solidFill>
                  <a:schemeClr val="accent5">
                    <a:lumMod val="60000"/>
                    <a:lumOff val="40000"/>
                  </a:schemeClr>
                </a:solidFill>
              </a:rPr>
              <a:t>March 16, 2026 </a:t>
            </a:r>
          </a:p>
          <a:p>
            <a:pPr marL="742950" lvl="1" indent="-285750">
              <a:buFont typeface="Arial" panose="020B0604020202020204" pitchFamily="34" charset="0"/>
              <a:buChar char="•"/>
            </a:pPr>
            <a:r>
              <a:rPr lang="en-US" sz="4800" dirty="0"/>
              <a:t>Last day to register at late rate: $600</a:t>
            </a:r>
          </a:p>
          <a:p>
            <a:pPr marL="742950" lvl="1" indent="-285750">
              <a:buFont typeface="Arial" panose="020B0604020202020204" pitchFamily="34" charset="0"/>
              <a:buChar char="•"/>
            </a:pPr>
            <a:endParaRPr lang="en-US" sz="4800" dirty="0"/>
          </a:p>
          <a:p>
            <a:pPr lvl="1"/>
            <a:r>
              <a:rPr lang="en-US" sz="4800" b="1" dirty="0">
                <a:solidFill>
                  <a:schemeClr val="accent6">
                    <a:lumMod val="75000"/>
                  </a:schemeClr>
                </a:solidFill>
              </a:rPr>
              <a:t>QUESTIONS? Beth_Hultquist@baylor.edu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4924-2C27-D6DC-9885-93EA95679C10}"/>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EAF95911-4790-B9AD-D7DA-0500C1F1ECFB}"/>
              </a:ext>
            </a:extLst>
          </p:cNvPr>
          <p:cNvSpPr txBox="1"/>
          <p:nvPr/>
        </p:nvSpPr>
        <p:spPr>
          <a:xfrm>
            <a:off x="4419600" y="571500"/>
            <a:ext cx="8572500" cy="864467"/>
          </a:xfrm>
          <a:prstGeom prst="rect">
            <a:avLst/>
          </a:prstGeom>
        </p:spPr>
        <p:txBody>
          <a:bodyPr wrap="square" lIns="0" tIns="0" rIns="0" bIns="0" rtlCol="0" anchor="t">
            <a:spAutoFit/>
          </a:bodyPr>
          <a:lstStyle/>
          <a:p>
            <a:pPr marL="0" marR="0" lvl="0" indent="0" algn="ctr" defTabSz="914400" rtl="0" eaLnBrk="1" fontAlgn="auto" latinLnBrk="0" hangingPunct="1">
              <a:lnSpc>
                <a:spcPts val="6299"/>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D6801C"/>
                </a:solidFill>
                <a:effectLst/>
                <a:uLnTx/>
                <a:uFillTx/>
                <a:latin typeface="Poppins Heavy"/>
                <a:ea typeface="Poppins Heavy"/>
                <a:cs typeface="Poppins Heavy"/>
                <a:sym typeface="Poppins Heavy"/>
              </a:rPr>
              <a:t>Important </a:t>
            </a:r>
            <a:r>
              <a:rPr lang="en-US" sz="7200" dirty="0">
                <a:solidFill>
                  <a:srgbClr val="D6801C"/>
                </a:solidFill>
                <a:latin typeface="Poppins Heavy"/>
                <a:ea typeface="Poppins Heavy"/>
                <a:cs typeface="Poppins Heavy"/>
                <a:sym typeface="Poppins Heavy"/>
              </a:rPr>
              <a:t>Links</a:t>
            </a:r>
            <a:endParaRPr kumimoji="0" lang="en-US" sz="7200" b="0" i="0" u="none" strike="noStrike" kern="1200" cap="none" spc="0" normalizeH="0" baseline="0" noProof="0" dirty="0">
              <a:ln>
                <a:noFill/>
              </a:ln>
              <a:solidFill>
                <a:srgbClr val="D6801C"/>
              </a:solidFill>
              <a:effectLst/>
              <a:uLnTx/>
              <a:uFillTx/>
              <a:latin typeface="Poppins Heavy"/>
              <a:ea typeface="Poppins Heavy"/>
              <a:cs typeface="Poppins Heavy"/>
              <a:sym typeface="Poppins Heavy"/>
            </a:endParaRPr>
          </a:p>
        </p:txBody>
      </p:sp>
      <p:sp>
        <p:nvSpPr>
          <p:cNvPr id="31" name="TextBox 30">
            <a:extLst>
              <a:ext uri="{FF2B5EF4-FFF2-40B4-BE49-F238E27FC236}">
                <a16:creationId xmlns:a16="http://schemas.microsoft.com/office/drawing/2014/main" id="{142F2496-5E2A-3A51-D508-8ED78018FCCF}"/>
              </a:ext>
            </a:extLst>
          </p:cNvPr>
          <p:cNvSpPr txBox="1"/>
          <p:nvPr/>
        </p:nvSpPr>
        <p:spPr>
          <a:xfrm>
            <a:off x="762000" y="1333500"/>
            <a:ext cx="16687800" cy="64940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b="1" u="sng" dirty="0">
                <a:solidFill>
                  <a:srgbClr val="4BACC6">
                    <a:lumMod val="60000"/>
                    <a:lumOff val="40000"/>
                  </a:srgbClr>
                </a:solidFill>
                <a:latin typeface="Calibri"/>
              </a:rPr>
              <a:t>Presentation/Poster Submissions</a:t>
            </a:r>
          </a:p>
          <a:p>
            <a:pPr marL="742950" lvl="1" indent="-285750">
              <a:buFont typeface="Arial" panose="020B0604020202020204" pitchFamily="34" charset="0"/>
              <a:buChar char="•"/>
              <a:defRPr/>
            </a:pPr>
            <a:r>
              <a:rPr lang="en-US" sz="4000" dirty="0">
                <a:hlinkClick r:id="rId2"/>
              </a:rPr>
              <a:t>https://auburn.qualtrics.com/jfe/form/SV_2boPIS1xFf8yLXM</a:t>
            </a:r>
            <a:r>
              <a:rPr lang="en-US" sz="4000" dirty="0"/>
              <a:t> </a:t>
            </a:r>
          </a:p>
          <a:p>
            <a:pPr marL="742950" lvl="1" indent="-285750">
              <a:buFont typeface="Arial" panose="020B0604020202020204" pitchFamily="34" charset="0"/>
              <a:buChar char="•"/>
              <a:defRPr/>
            </a:pPr>
            <a:endParaRPr lang="en-US" sz="4000" b="1" u="sng" dirty="0">
              <a:solidFill>
                <a:srgbClr val="4BACC6">
                  <a:lumMod val="60000"/>
                  <a:lumOff val="40000"/>
                </a:srgbClr>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b="1" u="sng" dirty="0">
                <a:solidFill>
                  <a:srgbClr val="4BACC6">
                    <a:lumMod val="60000"/>
                    <a:lumOff val="40000"/>
                  </a:srgbClr>
                </a:solidFill>
                <a:latin typeface="Calibri"/>
              </a:rPr>
              <a:t>Conference registration link</a:t>
            </a:r>
          </a:p>
          <a:p>
            <a:pPr marL="742950" lvl="1" indent="-285750">
              <a:buFont typeface="Arial" panose="020B0604020202020204" pitchFamily="34" charset="0"/>
              <a:buChar char="•"/>
              <a:defRPr/>
            </a:pPr>
            <a:r>
              <a:rPr lang="en-US" sz="4800" dirty="0">
                <a:hlinkClick r:id="rId3"/>
              </a:rPr>
              <a:t>2026 NCNAC Compass Conference | Auburn University</a:t>
            </a:r>
            <a:endParaRPr lang="en-US" sz="4800" b="1" u="sng" dirty="0">
              <a:solidFill>
                <a:srgbClr val="4BACC6">
                  <a:lumMod val="60000"/>
                  <a:lumOff val="40000"/>
                </a:srgbClr>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0" u="sng" strike="noStrike" kern="1200" cap="none" spc="0" normalizeH="0" baseline="0" noProof="0" dirty="0">
                <a:ln>
                  <a:noFill/>
                </a:ln>
                <a:solidFill>
                  <a:srgbClr val="4BACC6">
                    <a:lumMod val="60000"/>
                    <a:lumOff val="40000"/>
                  </a:srgbClr>
                </a:solidFill>
                <a:effectLst/>
                <a:uLnTx/>
                <a:uFillTx/>
                <a:latin typeface="Calibri"/>
                <a:ea typeface="+mn-ea"/>
                <a:cs typeface="+mn-cs"/>
              </a:rPr>
              <a:t>Hotel Link</a:t>
            </a:r>
          </a:p>
          <a:p>
            <a:pPr marL="742950" lvl="1" indent="-285750">
              <a:buFont typeface="Arial" panose="020B0604020202020204" pitchFamily="34" charset="0"/>
              <a:buChar char="•"/>
              <a:defRPr/>
            </a:pPr>
            <a:r>
              <a:rPr lang="en-US" sz="4800">
                <a:hlinkClick r:id="rId4"/>
              </a:rPr>
              <a:t>The Hotel at Auburn University and Dixon Conference Center - Reservations - Room Availability</a:t>
            </a:r>
            <a:endParaRPr kumimoji="0" lang="en-US" sz="4800" b="1" i="0" u="sng" strike="noStrike" kern="1200" cap="none" spc="0" normalizeH="0" baseline="0" noProof="0" dirty="0">
              <a:ln>
                <a:noFill/>
              </a:ln>
              <a:solidFill>
                <a:srgbClr val="4BACC6">
                  <a:lumMod val="60000"/>
                  <a:lumOff val="40000"/>
                </a:srgbClr>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QUESTIONS? Beth_Hultquist@baylor.edu</a:t>
            </a:r>
          </a:p>
        </p:txBody>
      </p:sp>
    </p:spTree>
    <p:extLst>
      <p:ext uri="{BB962C8B-B14F-4D97-AF65-F5344CB8AC3E}">
        <p14:creationId xmlns:p14="http://schemas.microsoft.com/office/powerpoint/2010/main" val="393097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C2D63-BD0E-189E-BA04-9A2229C717D4}"/>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2BFBA0CC-9C02-8401-8D49-0AA26787E70F}"/>
              </a:ext>
            </a:extLst>
          </p:cNvPr>
          <p:cNvSpPr txBox="1"/>
          <p:nvPr/>
        </p:nvSpPr>
        <p:spPr>
          <a:xfrm>
            <a:off x="4419600" y="571500"/>
            <a:ext cx="8572500" cy="864467"/>
          </a:xfrm>
          <a:prstGeom prst="rect">
            <a:avLst/>
          </a:prstGeom>
        </p:spPr>
        <p:txBody>
          <a:bodyPr wrap="square" lIns="0" tIns="0" rIns="0" bIns="0" rtlCol="0" anchor="t">
            <a:spAutoFit/>
          </a:bodyPr>
          <a:lstStyle/>
          <a:p>
            <a:pPr marL="0" marR="0" lvl="0" indent="0" algn="ctr" defTabSz="914400" rtl="0" eaLnBrk="1" fontAlgn="auto" latinLnBrk="0" hangingPunct="1">
              <a:lnSpc>
                <a:spcPts val="6299"/>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D6801C"/>
                </a:solidFill>
                <a:effectLst/>
                <a:uLnTx/>
                <a:uFillTx/>
                <a:latin typeface="Poppins Heavy"/>
                <a:ea typeface="Poppins Heavy"/>
                <a:cs typeface="Poppins Heavy"/>
                <a:sym typeface="Poppins Heavy"/>
              </a:rPr>
              <a:t>Important </a:t>
            </a:r>
            <a:r>
              <a:rPr lang="en-US" sz="7200" dirty="0">
                <a:solidFill>
                  <a:srgbClr val="D6801C"/>
                </a:solidFill>
                <a:latin typeface="Poppins Heavy"/>
                <a:ea typeface="Poppins Heavy"/>
                <a:cs typeface="Poppins Heavy"/>
                <a:sym typeface="Poppins Heavy"/>
              </a:rPr>
              <a:t>Links</a:t>
            </a:r>
            <a:endParaRPr kumimoji="0" lang="en-US" sz="7200" b="0" i="0" u="none" strike="noStrike" kern="1200" cap="none" spc="0" normalizeH="0" baseline="0" noProof="0" dirty="0">
              <a:ln>
                <a:noFill/>
              </a:ln>
              <a:solidFill>
                <a:srgbClr val="D6801C"/>
              </a:solidFill>
              <a:effectLst/>
              <a:uLnTx/>
              <a:uFillTx/>
              <a:latin typeface="Poppins Heavy"/>
              <a:ea typeface="Poppins Heavy"/>
              <a:cs typeface="Poppins Heavy"/>
              <a:sym typeface="Poppins Heavy"/>
            </a:endParaRPr>
          </a:p>
        </p:txBody>
      </p:sp>
      <p:sp>
        <p:nvSpPr>
          <p:cNvPr id="31" name="TextBox 30">
            <a:extLst>
              <a:ext uri="{FF2B5EF4-FFF2-40B4-BE49-F238E27FC236}">
                <a16:creationId xmlns:a16="http://schemas.microsoft.com/office/drawing/2014/main" id="{27FDF751-1123-A8B7-EA5F-E6572F0ECB94}"/>
              </a:ext>
            </a:extLst>
          </p:cNvPr>
          <p:cNvSpPr txBox="1"/>
          <p:nvPr/>
        </p:nvSpPr>
        <p:spPr>
          <a:xfrm>
            <a:off x="1143000" y="1714500"/>
            <a:ext cx="1375410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b="1" u="sng" dirty="0">
                <a:solidFill>
                  <a:srgbClr val="4BACC6">
                    <a:lumMod val="60000"/>
                    <a:lumOff val="40000"/>
                  </a:srgbClr>
                </a:solidFill>
              </a:rPr>
              <a:t>Vendor/Sponsor Registration</a:t>
            </a:r>
          </a:p>
          <a:p>
            <a:pPr marL="742950" lvl="1" indent="-285750">
              <a:buFont typeface="Arial" panose="020B0604020202020204" pitchFamily="34" charset="0"/>
              <a:buChar char="•"/>
            </a:pPr>
            <a:r>
              <a:rPr lang="en-US" sz="4800" dirty="0">
                <a:hlinkClick r:id="rId2"/>
              </a:rPr>
              <a:t>2026 NCNAC Compass Conference - Vendors &amp; Sponsors | Auburn University</a:t>
            </a:r>
            <a:endParaRPr lang="en-US" sz="4800" dirty="0"/>
          </a:p>
          <a:p>
            <a:pPr marL="742950" lvl="1" indent="-285750">
              <a:buFont typeface="Arial" panose="020B0604020202020204" pitchFamily="34" charset="0"/>
              <a:buChar cha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a:p>
            <a:pPr marL="742950" lvl="1" indent="-285750">
              <a:buFont typeface="Arial" panose="020B0604020202020204" pitchFamily="34" charset="0"/>
              <a:buChar cha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QUESTIONS? Beth_Hultquist@baylor.edu</a:t>
            </a:r>
          </a:p>
        </p:txBody>
      </p:sp>
    </p:spTree>
    <p:extLst>
      <p:ext uri="{BB962C8B-B14F-4D97-AF65-F5344CB8AC3E}">
        <p14:creationId xmlns:p14="http://schemas.microsoft.com/office/powerpoint/2010/main" val="422880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3402</TotalTime>
  <Words>833</Words>
  <Application>Microsoft Office PowerPoint</Application>
  <PresentationFormat>Custom</PresentationFormat>
  <Paragraphs>182</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Poppins Ultra-Bold</vt:lpstr>
      <vt:lpstr>Amasis MT Pro Black</vt:lpstr>
      <vt:lpstr>Calibri</vt:lpstr>
      <vt:lpstr>Freestyle Script</vt:lpstr>
      <vt:lpstr>Abadi Extra Light</vt:lpstr>
      <vt:lpstr>Aptos</vt:lpstr>
      <vt:lpstr>Arial</vt:lpstr>
      <vt:lpstr>Open Sans</vt:lpstr>
      <vt:lpstr>Noto Sans Symbols</vt:lpstr>
      <vt:lpstr>Poppins Medium</vt:lpstr>
      <vt:lpstr>Poppins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White Modern Training And Development Presentation</dc:title>
  <dc:creator>Kendall Henderson</dc:creator>
  <cp:lastModifiedBy>Hultquist, Beth</cp:lastModifiedBy>
  <cp:revision>23</cp:revision>
  <dcterms:created xsi:type="dcterms:W3CDTF">2006-08-16T00:00:00Z</dcterms:created>
  <dcterms:modified xsi:type="dcterms:W3CDTF">2025-09-12T14:37:35Z</dcterms:modified>
  <dc:identifier>DAGO9VK-V3Q</dc:identifier>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